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Lst>
  <p:sldSz cy="5143500" cx="9144000"/>
  <p:notesSz cx="6858000" cy="9144000"/>
  <p:embeddedFontLst>
    <p:embeddedFont>
      <p:font typeface="Average"/>
      <p:regular r:id="rId215"/>
    </p:embeddedFont>
    <p:embeddedFont>
      <p:font typeface="Oswald"/>
      <p:regular r:id="rId216"/>
      <p:bold r:id="rId2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7" Type="http://schemas.openxmlformats.org/officeDocument/2006/relationships/font" Target="fonts/Oswald-bold.fntdata"/><Relationship Id="rId216" Type="http://schemas.openxmlformats.org/officeDocument/2006/relationships/font" Target="fonts/Oswald-regular.fntdata"/><Relationship Id="rId215" Type="http://schemas.openxmlformats.org/officeDocument/2006/relationships/font" Target="fonts/Average-regular.fntdata"/><Relationship Id="rId214" Type="http://schemas.openxmlformats.org/officeDocument/2006/relationships/slide" Target="slides/slide209.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331e79410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331e79410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427cce2e1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427cce2e1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40fde44ab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40fde44ab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427cce2e1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427cce2e1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427cce2e1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427cce2e1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427cce2e1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427cce2e1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427cce2e1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427cce2e1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427cce2e1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427cce2e1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427cce2e1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427cce2e1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427cce2e1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427cce2e1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427cce2e1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427cce2e1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331e79410f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331e79410f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427cce2e1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427cce2e1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427cce2e1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427cce2e1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427cce2e1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427cce2e1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427cce2e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427cce2e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427cce2e1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427cce2e1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427cce2e1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427cce2e1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427cce2e1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427cce2e1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427cce2e1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427cce2e1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427cce2e1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427cce2e1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427cce2e1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427cce2e1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331e79410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31e79410f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40fde44ab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40fde44ab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427cce2e1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427cce2e1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427cce2e1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427cce2e1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40fde44ab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40fde44ab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427cce2e1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427cce2e1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427cce2e1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427cce2e1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427cce2e1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427cce2e1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427cce2e1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427cce2e1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427cce2e14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427cce2e14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427cce2e1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427cce2e1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331e79410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331e79410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427cce2e1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427cce2e1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427cce2e1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427cce2e1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427cce2e1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427cce2e1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427cce2e1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427cce2e1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40fde44ab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40fde44ab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427cce2e14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427cce2e1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427cce2e14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427cce2e14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427cce2e1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427cce2e1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427cce2e1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427cce2e1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427cce2e1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427cce2e1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31e79410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331e79410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427cce2e1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427cce2e1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427cce2e1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427cce2e1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427cce2e14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427cce2e1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427cce2e14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427cce2e14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427cce2e14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427cce2e14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427cce2e14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427cce2e14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427cce2e1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427cce2e1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427cce2e14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427cce2e14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427cce2e14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427cce2e14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427cce2e14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427cce2e14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31e79410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31e79410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427cce2e14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427cce2e14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427cce2e14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427cce2e14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427cce2e14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427cce2e14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427cce2e14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427cce2e14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427cce2e14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427cce2e14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27cce2e14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27cce2e14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427cce2e14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427cce2e14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427cce2e14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427cce2e14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427cce2e14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3427cce2e14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40fde44ab7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40fde44ab7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331e79410f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331e79410f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427cce2e14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427cce2e14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427cce2e14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427cce2e14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427cce2e14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427cce2e14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427cce2e14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427cce2e14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427cce2e14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427cce2e14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427cce2e14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427cce2e14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427cce2e14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427cce2e14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40fde44ab7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40fde44ab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427cce2e14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427cce2e14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427cce2e14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427cce2e14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331e79410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331e79410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427cce2e14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427cce2e14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427cce2e14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427cce2e14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427cce2e14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427cce2e14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427cce2e14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427cce2e14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427cce2e14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427cce2e14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427cce2e14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427cce2e14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427cce2e14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427cce2e14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427cce2e14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3427cce2e14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427cce2e14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3427cce2e14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3427cce2e14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3427cce2e14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31e79410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31e79410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427cce2e14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3427cce2e14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3427cce2e14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3427cce2e14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427cce2e14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427cce2e14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27cce2e1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427cce2e14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3427cce2e14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3427cce2e14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3427cce2e14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3427cce2e14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3427cce2e14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3427cce2e14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27cce2e14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3427cce2e14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3427cce2e14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3427cce2e14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3427cce2e14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3427cce2e14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31e79410f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31e79410f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40fde44ab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40fde44ab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3427cce2e14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3427cce2e14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3427cce2e14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3427cce2e14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427cce2e14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3427cce2e14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3427cce2e14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3427cce2e14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3427cce2e14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3427cce2e14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3427cce2e1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3427cce2e14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3427cce2e14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3427cce2e14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3427cce2e14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3427cce2e14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27cce2e14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3427cce2e14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31e79410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331e79410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3f9c09c1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3f9c09c1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340fde44ab7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340fde44ab7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3427cce2e14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3427cce2e14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3427cce2e14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3427cce2e14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3427cce2e14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3427cce2e14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340fde44ab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340fde44ab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3427cce2e14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3427cce2e14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3427cce2e14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3427cce2e14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3427cce2e1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3427cce2e1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3331e79410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3331e79410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331e79410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3331e79410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f9c09c10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f9c09c1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3f9c09c1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3f9c09c1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3f9c09c10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3f9c09c1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3f9c09c10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3f9c09c10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f9c09c10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f9c09c10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f9c09c10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f9c09c10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f9c09c10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3f9c09c10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31e79410f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331e79410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3f9c09c10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3f9c09c1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331e79410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331e79410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0fde44a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0fde44a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40fde44ab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40fde44ab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40fde44ab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40fde44ab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0fde44ab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40fde44ab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0fde44ab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0fde44ab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0fde44ab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0fde44ab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40fde44ab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40fde44ab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40fde44ab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40fde44ab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40fde44ab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40fde44ab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0fde44ab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0fde44ab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331e79410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331e79410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40fde44ab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40fde44ab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40fde44ab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0fde44ab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40fde44ab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40fde44ab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0fde44ab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40fde44ab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0fde44ab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40fde44ab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40fde44ab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40fde44ab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40fde44ab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40fde44a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3f9c09c10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3f9c09c10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3f9c09c10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3f9c09c10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f9c09c10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3f9c09c10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331e79410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331e79410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3f9c09c10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3f9c09c10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3f9c09c10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3f9c09c10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40fde44ab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40fde44ab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40fde44ab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40fde44ab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40fde44ab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40fde44ab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0fde44ab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40fde44ab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40fde44ab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40fde44ab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40fde44ab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40fde44ab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40fde44ab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40fde44ab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0fde44ab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40fde44ab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331e79410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331e79410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0fde44ab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0fde44ab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0fde44ab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40fde44ab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40fde44ab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40fde44ab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40fde44ab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40fde44ab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40fde44ab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40fde44ab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40fde44ab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40fde44ab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40fde44ab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40fde44ab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40fde44ab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40fde44ab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40fde44ab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40fde44ab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40fde44ab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40fde44ab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331e79410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331e79410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3f9c09c1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3f9c09c1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0fde44ab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40fde44ab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40fde44ab7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40fde44ab7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40fde44ab7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40fde44ab7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40fde44ab7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40fde44ab7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40fde44ab7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40fde44ab7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40fde44ab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40fde44ab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40fde44ab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40fde44ab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40fde44ab7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40fde44ab7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427cce2e1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427cce2e1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331e79410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331e79410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427cce2e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427cce2e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427cce2e1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427cce2e1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427cce2e1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427cce2e1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427cce2e1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427cce2e1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427cce2e1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427cce2e1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40fde44ab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40fde44ab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40fde44ab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40fde44ab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40fde44ab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40fde44ab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40fde44ab7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40fde44ab7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427cce2e1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427cce2e1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331e79410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331e79410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427cce2e1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427cce2e1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427cce2e1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427cce2e1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3f9c09c10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3f9c09c10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427cce2e1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427cce2e1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427cce2e1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427cce2e1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427cce2e1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427cce2e1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427cce2e1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427cce2e1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40fde44ab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40fde44ab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427cce2e1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427cce2e1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427cce2e1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427cce2e1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783F04"/>
        </a:solidFill>
      </p:bgPr>
    </p:bg>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83F04"/>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svelte.dev/docs/kit/web-standards"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4.png"/><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6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svelte.dev/docs/kit/@sveltejs-kit#fai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6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svelte.dev/docs/kit/page-option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hyperlink" Target="https://svelte.dev/docs/kit/page-options#prerender"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s://svelte.dev/docs/kit/page-options#ssr" TargetMode="External"/><Relationship Id="rId4" Type="http://schemas.openxmlformats.org/officeDocument/2006/relationships/hyperlink" Target="https://svelte.dev/docs/kit/page-options#cs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2.png"/><Relationship Id="rId4" Type="http://schemas.openxmlformats.org/officeDocument/2006/relationships/image" Target="../media/image5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7.png"/><Relationship Id="rId4" Type="http://schemas.openxmlformats.org/officeDocument/2006/relationships/image" Target="../media/image5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5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7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6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6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6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6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7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7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hyperlink" Target="https://svelte.dev/docs/kit/@sveltejs-kit#error"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7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hyperlink" Target="https://svelte.dev/docs/kit/link-options"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8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8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hyperlink" Target="https://svelte.dev/docs/kit/$env-static-private" TargetMode="External"/><Relationship Id="rId4" Type="http://schemas.openxmlformats.org/officeDocument/2006/relationships/hyperlink" Target="https://svelte.dev/docs/kit/$env-static-public"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8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hyperlink" Target="https://svelte.dev/docs/kit/$env-dynamic-private" TargetMode="External"/><Relationship Id="rId4" Type="http://schemas.openxmlformats.org/officeDocument/2006/relationships/hyperlink" Target="https://svelte.dev/docs/kit/$env-dynamic-public"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7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hyperlink" Target="https://svelte.dev/docs/kit/$app-environment#building"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7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8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hyperlink" Target="http://www.programmerzamannow.com" TargetMode="External"/><Relationship Id="rId5" Type="http://schemas.openxmlformats.org/officeDocument/2006/relationships/hyperlink" Target="http://youtube.com/c/ProgrammerZamanNo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hyperlink" Target="https://svelte.dev/docs/kit/adapters" TargetMode="Externa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hyperlink" Target="https://svelte.dev/docs/kit/adapter-node"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hyperlink" Target="https://svelte.dev/docs/kit/adapter-node" TargetMode="Externa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hyperlink" Target="https://svelte.dev/docs/kit/single-page-apps"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hyperlink" Target="https://svelte.dev/docs/kit/introduction" TargetMode="External"/><Relationship Id="rId4" Type="http://schemas.openxmlformats.org/officeDocument/2006/relationships/hyperlink" Target="https://svelte.dev/tutorial/kit/introducing-sveltekit" TargetMode="External"/><Relationship Id="rId5" Type="http://schemas.openxmlformats.org/officeDocument/2006/relationships/hyperlink" Target="https://github.com/sveltejs/kit" TargetMode="Externa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svelte.dev/docs/kit/@sveltejs-kit#RequestEve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svelte.dev/docs/kit/$app-state#pag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5.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svelte.dev/docs/kit/$app-navigation#invalidate" TargetMode="External"/><Relationship Id="rId4" Type="http://schemas.openxmlformats.org/officeDocument/2006/relationships/hyperlink" Target="https://svelte.dev/docs/kit/$app-navigation#invalidateAl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8.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8.pn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7.png"/><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svelte.dev/docs/kit/@sveltejs-kit#RequestEven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6.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velte.dev/docs/kit/project-structur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0.png"/><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svelte.dev/docs/kit/$app-navigation#goto"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svelte.dev/docs/kit/@sveltejs-kit#RequestEvent" TargetMode="External"/><Relationship Id="rId4" Type="http://schemas.openxmlformats.org/officeDocument/2006/relationships/hyperlink" Target="https://developer.mozilla.org/en-US/docs/Web/API/Response"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7.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svelte.dev/docs/kit/project-types"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9.png"/><Relationship Id="rId4" Type="http://schemas.openxmlformats.org/officeDocument/2006/relationships/image" Target="../media/image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3.png"/><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1.png"/><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svelte.dev/docs/kit/@sveltejs-kit#redirect"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d"/>
              <a:t>Svelte Kit</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Standard</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Kit menggunakan Web Standard, sehingga kita yang sudah terbiasa dengan Web Standard di JavaScript tidak perlu lagi belajar hal baru</a:t>
            </a:r>
            <a:endParaRPr/>
          </a:p>
          <a:p>
            <a:pPr indent="-342900" lvl="0" marL="457200" rtl="0" algn="l">
              <a:spcBef>
                <a:spcPts val="0"/>
              </a:spcBef>
              <a:spcAft>
                <a:spcPts val="0"/>
              </a:spcAft>
              <a:buSzPts val="1800"/>
              <a:buChar char="●"/>
            </a:pPr>
            <a:r>
              <a:rPr lang="id"/>
              <a:t>Seperti Request, Response, URL, dan lain-lain. Menggunakan Web Standard</a:t>
            </a:r>
            <a:endParaRPr/>
          </a:p>
          <a:p>
            <a:pPr indent="-342900" lvl="0" marL="457200" rtl="0" algn="l">
              <a:spcBef>
                <a:spcPts val="0"/>
              </a:spcBef>
              <a:spcAft>
                <a:spcPts val="0"/>
              </a:spcAft>
              <a:buSzPts val="1800"/>
              <a:buChar char="●"/>
            </a:pPr>
            <a:r>
              <a:rPr lang="id" u="sng">
                <a:solidFill>
                  <a:schemeClr val="hlink"/>
                </a:solidFill>
                <a:hlinkClick r:id="rId3"/>
              </a:rPr>
              <a:t>https://svelte.dev/docs/kit/web-standards</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/profile/+layout.server.js</a:t>
            </a:r>
            <a:endParaRPr/>
          </a:p>
        </p:txBody>
      </p:sp>
      <p:pic>
        <p:nvPicPr>
          <p:cNvPr id="654" name="Google Shape;654;p112"/>
          <p:cNvPicPr preferRelativeResize="0"/>
          <p:nvPr/>
        </p:nvPicPr>
        <p:blipFill>
          <a:blip r:embed="rId3">
            <a:alphaModFix/>
          </a:blip>
          <a:stretch>
            <a:fillRect/>
          </a:stretch>
        </p:blipFill>
        <p:spPr>
          <a:xfrm>
            <a:off x="152400" y="1170125"/>
            <a:ext cx="5843846" cy="382097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Form Action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 Action</a:t>
            </a:r>
            <a:endParaRPr/>
          </a:p>
        </p:txBody>
      </p:sp>
      <p:sp>
        <p:nvSpPr>
          <p:cNvPr id="665" name="Google Shape;665;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juga memiliki fitur untuk menerima membuat route yang menerima input POST Form Action</a:t>
            </a:r>
            <a:endParaRPr/>
          </a:p>
          <a:p>
            <a:pPr indent="-342900" lvl="0" marL="457200" rtl="0" algn="l">
              <a:spcBef>
                <a:spcPts val="0"/>
              </a:spcBef>
              <a:spcAft>
                <a:spcPts val="0"/>
              </a:spcAft>
              <a:buSzPts val="1800"/>
              <a:buChar char="●"/>
            </a:pPr>
            <a:r>
              <a:rPr lang="id"/>
              <a:t>Kita bisa buat variable tipe data object dengan nama actions pada +page.server.js</a:t>
            </a:r>
            <a:endParaRPr/>
          </a:p>
          <a:p>
            <a:pPr indent="-342900" lvl="0" marL="457200" rtl="0" algn="l">
              <a:spcBef>
                <a:spcPts val="0"/>
              </a:spcBef>
              <a:spcAft>
                <a:spcPts val="0"/>
              </a:spcAft>
              <a:buSzPts val="1800"/>
              <a:buChar char="●"/>
            </a:pPr>
            <a:r>
              <a:rPr lang="id"/>
              <a:t>Lalu kita bisa tambahkan method pada object tersebut dengan nama default()</a:t>
            </a:r>
            <a:endParaRPr/>
          </a:p>
          <a:p>
            <a:pPr indent="-342900" lvl="0" marL="457200" rtl="0" algn="l">
              <a:spcBef>
                <a:spcPts val="0"/>
              </a:spcBef>
              <a:spcAft>
                <a:spcPts val="0"/>
              </a:spcAft>
              <a:buSzPts val="1800"/>
              <a:buChar char="●"/>
            </a:pPr>
            <a:r>
              <a:rPr lang="id"/>
              <a:t>Parameter pada default() method sama seperti pada Server Load Data, kita bisa menggunakan RequestEvent</a:t>
            </a:r>
            <a:endParaRPr/>
          </a:p>
          <a:p>
            <a:pPr indent="-342900" lvl="0" marL="457200" rtl="0" algn="l">
              <a:spcBef>
                <a:spcPts val="0"/>
              </a:spcBef>
              <a:spcAft>
                <a:spcPts val="0"/>
              </a:spcAft>
              <a:buSzPts val="1800"/>
              <a:buChar char="●"/>
            </a:pPr>
            <a:r>
              <a:rPr lang="id"/>
              <a:t>Setelah actions dieksekusi, selanjutnya halaman akan di render seperti biasanya, sehingga Load Function akan dipanggil seperti biasa setelah selesai eksekusi action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671" name="Google Shape;671;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update halaman todolist yang sebelumnya kita buat</a:t>
            </a:r>
            <a:endParaRPr/>
          </a:p>
          <a:p>
            <a:pPr indent="-342900" lvl="0" marL="457200" rtl="0" algn="l">
              <a:spcBef>
                <a:spcPts val="0"/>
              </a:spcBef>
              <a:spcAft>
                <a:spcPts val="0"/>
              </a:spcAft>
              <a:buSzPts val="1800"/>
              <a:buChar char="●"/>
            </a:pPr>
            <a:r>
              <a:rPr lang="id"/>
              <a:t>Kita akan tambahkan form untuk menambah data todo, dan menggunakan action untuk menerima input data todo baru nya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/todos</a:t>
            </a:r>
            <a:endParaRPr/>
          </a:p>
        </p:txBody>
      </p:sp>
      <p:pic>
        <p:nvPicPr>
          <p:cNvPr id="677" name="Google Shape;677;p116"/>
          <p:cNvPicPr preferRelativeResize="0"/>
          <p:nvPr/>
        </p:nvPicPr>
        <p:blipFill>
          <a:blip r:embed="rId3">
            <a:alphaModFix/>
          </a:blip>
          <a:stretch>
            <a:fillRect/>
          </a:stretch>
        </p:blipFill>
        <p:spPr>
          <a:xfrm>
            <a:off x="152400" y="1170125"/>
            <a:ext cx="4344139" cy="3820974"/>
          </a:xfrm>
          <a:prstGeom prst="rect">
            <a:avLst/>
          </a:prstGeom>
          <a:noFill/>
          <a:ln>
            <a:noFill/>
          </a:ln>
        </p:spPr>
      </p:pic>
      <p:pic>
        <p:nvPicPr>
          <p:cNvPr id="678" name="Google Shape;678;p116"/>
          <p:cNvPicPr preferRelativeResize="0"/>
          <p:nvPr/>
        </p:nvPicPr>
        <p:blipFill>
          <a:blip r:embed="rId4">
            <a:alphaModFix/>
          </a:blip>
          <a:stretch>
            <a:fillRect/>
          </a:stretch>
        </p:blipFill>
        <p:spPr>
          <a:xfrm>
            <a:off x="4648939" y="1170125"/>
            <a:ext cx="3474364" cy="38209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Named Action</a:t>
            </a:r>
            <a:endParaRPr/>
          </a:p>
        </p:txBody>
      </p:sp>
      <p:sp>
        <p:nvSpPr>
          <p:cNvPr id="684" name="Google Shape;684;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Kadang-kadang, dalam satu URL path, kita ingin bisa menerima lebih dari satu jenis Form Action</a:t>
            </a:r>
            <a:endParaRPr/>
          </a:p>
          <a:p>
            <a:pPr indent="-342900" lvl="0" marL="457200" rtl="0" algn="l">
              <a:spcBef>
                <a:spcPts val="0"/>
              </a:spcBef>
              <a:spcAft>
                <a:spcPts val="0"/>
              </a:spcAft>
              <a:buSzPts val="1800"/>
              <a:buChar char="●"/>
            </a:pPr>
            <a:r>
              <a:rPr lang="id"/>
              <a:t>Svelte mendukung ini dengan cara membuat method selain default() method</a:t>
            </a:r>
            <a:endParaRPr/>
          </a:p>
          <a:p>
            <a:pPr indent="-342900" lvl="0" marL="457200" rtl="0" algn="l">
              <a:spcBef>
                <a:spcPts val="0"/>
              </a:spcBef>
              <a:spcAft>
                <a:spcPts val="0"/>
              </a:spcAft>
              <a:buSzPts val="1800"/>
              <a:buChar char="●"/>
            </a:pPr>
            <a:r>
              <a:rPr lang="id"/>
              <a:t>Caranya kita bisa tambahkan pada element form action ?/namaMethod</a:t>
            </a:r>
            <a:endParaRPr/>
          </a:p>
          <a:p>
            <a:pPr indent="-342900" lvl="0" marL="457200" rtl="0" algn="l">
              <a:spcBef>
                <a:spcPts val="0"/>
              </a:spcBef>
              <a:spcAft>
                <a:spcPts val="0"/>
              </a:spcAft>
              <a:buSzPts val="1800"/>
              <a:buChar char="●"/>
            </a:pPr>
            <a:r>
              <a:rPr lang="id"/>
              <a:t>Jika kita menggunakan nama selain default(), maka kita tidak bisa menggunakan default() lagi, kita harus ganti nama method nya menjadi nama method lain</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690" name="Google Shape;690;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untuk menambahkan form action untuk menghapus todo</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/todos/+page.svelte</a:t>
            </a:r>
            <a:endParaRPr/>
          </a:p>
        </p:txBody>
      </p:sp>
      <p:pic>
        <p:nvPicPr>
          <p:cNvPr id="696" name="Google Shape;696;p119"/>
          <p:cNvPicPr preferRelativeResize="0"/>
          <p:nvPr/>
        </p:nvPicPr>
        <p:blipFill>
          <a:blip r:embed="rId3">
            <a:alphaModFix/>
          </a:blip>
          <a:stretch>
            <a:fillRect/>
          </a:stretch>
        </p:blipFill>
        <p:spPr>
          <a:xfrm>
            <a:off x="152400" y="1170125"/>
            <a:ext cx="7320186" cy="382097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/todos/+page.server.js</a:t>
            </a:r>
            <a:endParaRPr/>
          </a:p>
        </p:txBody>
      </p:sp>
      <p:pic>
        <p:nvPicPr>
          <p:cNvPr id="702" name="Google Shape;702;p120"/>
          <p:cNvPicPr preferRelativeResize="0"/>
          <p:nvPr/>
        </p:nvPicPr>
        <p:blipFill>
          <a:blip r:embed="rId3">
            <a:alphaModFix/>
          </a:blip>
          <a:stretch>
            <a:fillRect/>
          </a:stretch>
        </p:blipFill>
        <p:spPr>
          <a:xfrm>
            <a:off x="152400" y="1170125"/>
            <a:ext cx="6010403" cy="382097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Validation Error</a:t>
            </a:r>
            <a:endParaRPr/>
          </a:p>
        </p:txBody>
      </p:sp>
      <p:sp>
        <p:nvSpPr>
          <p:cNvPr id="708" name="Google Shape;708;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menyediakan function fail(status, data) yang bisa kita gunakan untuk menambahkan validation error</a:t>
            </a:r>
            <a:endParaRPr/>
          </a:p>
          <a:p>
            <a:pPr indent="-342900" lvl="0" marL="457200" rtl="0" algn="l">
              <a:spcBef>
                <a:spcPts val="0"/>
              </a:spcBef>
              <a:spcAft>
                <a:spcPts val="0"/>
              </a:spcAft>
              <a:buSzPts val="1800"/>
              <a:buChar char="●"/>
            </a:pPr>
            <a:r>
              <a:rPr lang="id"/>
              <a:t>Function fail() akan mengembalikan response dengan data yang kita inginkan</a:t>
            </a:r>
            <a:endParaRPr/>
          </a:p>
          <a:p>
            <a:pPr indent="-342900" lvl="0" marL="457200" rtl="0" algn="l">
              <a:spcBef>
                <a:spcPts val="0"/>
              </a:spcBef>
              <a:spcAft>
                <a:spcPts val="0"/>
              </a:spcAft>
              <a:buSzPts val="1800"/>
              <a:buChar char="●"/>
            </a:pPr>
            <a:r>
              <a:rPr lang="id"/>
              <a:t>Pada template, kita bisa menggunakan attribute form pada $props() untuk mendapatkan data pada function fail()</a:t>
            </a:r>
            <a:endParaRPr/>
          </a:p>
          <a:p>
            <a:pPr indent="-342900" lvl="0" marL="457200" rtl="0" algn="l">
              <a:spcBef>
                <a:spcPts val="0"/>
              </a:spcBef>
              <a:spcAft>
                <a:spcPts val="0"/>
              </a:spcAft>
              <a:buSzPts val="1800"/>
              <a:buChar char="●"/>
            </a:pPr>
            <a:r>
              <a:rPr lang="id" u="sng">
                <a:solidFill>
                  <a:schemeClr val="hlink"/>
                </a:solidFill>
                <a:hlinkClick r:id="rId3"/>
              </a:rPr>
              <a:t>https://svelte.dev/docs/kit/@sveltejs-kit#fail</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714" name="Google Shape;714;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tambahkan validation error pada form untuk input data todo</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/todos/+page.svelte</a:t>
            </a:r>
            <a:endParaRPr/>
          </a:p>
        </p:txBody>
      </p:sp>
      <p:pic>
        <p:nvPicPr>
          <p:cNvPr id="720" name="Google Shape;720;p123"/>
          <p:cNvPicPr preferRelativeResize="0"/>
          <p:nvPr/>
        </p:nvPicPr>
        <p:blipFill>
          <a:blip r:embed="rId3">
            <a:alphaModFix/>
          </a:blip>
          <a:stretch>
            <a:fillRect/>
          </a:stretch>
        </p:blipFill>
        <p:spPr>
          <a:xfrm>
            <a:off x="152400" y="1170125"/>
            <a:ext cx="8011312" cy="382097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/todos/+page.server.js</a:t>
            </a:r>
            <a:endParaRPr/>
          </a:p>
        </p:txBody>
      </p:sp>
      <p:pic>
        <p:nvPicPr>
          <p:cNvPr id="726" name="Google Shape;726;p124"/>
          <p:cNvPicPr preferRelativeResize="0"/>
          <p:nvPr/>
        </p:nvPicPr>
        <p:blipFill>
          <a:blip r:embed="rId3">
            <a:alphaModFix/>
          </a:blip>
          <a:stretch>
            <a:fillRect/>
          </a:stretch>
        </p:blipFill>
        <p:spPr>
          <a:xfrm>
            <a:off x="152400" y="1170125"/>
            <a:ext cx="8839200" cy="334164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2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Page Option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Page Option</a:t>
            </a:r>
            <a:endParaRPr/>
          </a:p>
        </p:txBody>
      </p:sp>
      <p:sp>
        <p:nvSpPr>
          <p:cNvPr id="737" name="Google Shape;737;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SvelteKit akan melakukan render halaman pertama kali di server (SSR), selanjutnya baru akan dilakukan di client (CSR)</a:t>
            </a:r>
            <a:endParaRPr/>
          </a:p>
          <a:p>
            <a:pPr indent="-342900" lvl="0" marL="457200" rtl="0" algn="l">
              <a:spcBef>
                <a:spcPts val="0"/>
              </a:spcBef>
              <a:spcAft>
                <a:spcPts val="0"/>
              </a:spcAft>
              <a:buSzPts val="1800"/>
              <a:buChar char="●"/>
            </a:pPr>
            <a:r>
              <a:rPr lang="id"/>
              <a:t>Hal ini memastikan bahwa komponen yang kita buat harus bisa berjalan baik itu di Server maupun di Client. Maka dari itu kita selalu memisahkan logic aplikasi di kode JavaScript di file yang berbeda</a:t>
            </a:r>
            <a:endParaRPr/>
          </a:p>
          <a:p>
            <a:pPr indent="-342900" lvl="0" marL="457200" rtl="0" algn="l">
              <a:spcBef>
                <a:spcPts val="0"/>
              </a:spcBef>
              <a:spcAft>
                <a:spcPts val="0"/>
              </a:spcAft>
              <a:buSzPts val="1800"/>
              <a:buChar char="●"/>
            </a:pPr>
            <a:r>
              <a:rPr lang="id"/>
              <a:t>Namun, SvelteKit memberi kita kebebasan untuk menentukan opsi yang kita mau, jika tidak ingin menggunakan default opsi yang dilakukan oleh SvelteKit</a:t>
            </a:r>
            <a:endParaRPr/>
          </a:p>
          <a:p>
            <a:pPr indent="-342900" lvl="0" marL="457200" rtl="0" algn="l">
              <a:spcBef>
                <a:spcPts val="0"/>
              </a:spcBef>
              <a:spcAft>
                <a:spcPts val="0"/>
              </a:spcAft>
              <a:buSzPts val="1800"/>
              <a:buChar char="●"/>
            </a:pPr>
            <a:r>
              <a:rPr lang="id" u="sng">
                <a:solidFill>
                  <a:schemeClr val="hlink"/>
                </a:solidFill>
                <a:hlinkClick r:id="rId3"/>
              </a:rPr>
              <a:t>https://svelte.dev/docs/kit/page-options</a:t>
            </a:r>
            <a:r>
              <a:rPr lang="id"/>
              <a:t>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Prerender</a:t>
            </a:r>
            <a:endParaRPr/>
          </a:p>
        </p:txBody>
      </p:sp>
      <p:sp>
        <p:nvSpPr>
          <p:cNvPr id="743" name="Google Shape;743;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Pada beberapa kasus, mungkin halaman web kita bisa kita generate langsung dalam bentuk file HTML, sehingga tidak perlu dibuat ulang secara realtime ketika request diterima pertama kali, atau kita sebut prerender</a:t>
            </a:r>
            <a:endParaRPr/>
          </a:p>
          <a:p>
            <a:pPr indent="-342900" lvl="0" marL="457200" rtl="0" algn="l">
              <a:spcBef>
                <a:spcPts val="0"/>
              </a:spcBef>
              <a:spcAft>
                <a:spcPts val="0"/>
              </a:spcAft>
              <a:buSzPts val="1800"/>
              <a:buChar char="●"/>
            </a:pPr>
            <a:r>
              <a:rPr lang="id"/>
              <a:t>Jika kita ingin memaksa SvelteKit membuatkan file HTML yang sudah jadi (prerender), kita bisa menggunakan flag prerender menjadi true</a:t>
            </a:r>
            <a:endParaRPr/>
          </a:p>
          <a:p>
            <a:pPr indent="-342900" lvl="0" marL="457200" rtl="0" algn="l">
              <a:spcBef>
                <a:spcPts val="0"/>
              </a:spcBef>
              <a:spcAft>
                <a:spcPts val="0"/>
              </a:spcAft>
              <a:buSzPts val="1800"/>
              <a:buChar char="●"/>
            </a:pPr>
            <a:r>
              <a:rPr lang="id" u="sng">
                <a:solidFill>
                  <a:schemeClr val="hlink"/>
                </a:solidFill>
                <a:hlinkClick r:id="rId3"/>
              </a:rPr>
              <a:t>https://svelte.dev/docs/kit/page-options#prerender</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749" name="Google Shape;749;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Tambahkan prerender pada halaman /counter</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a:t>
            </a:r>
            <a:endParaRPr/>
          </a:p>
        </p:txBody>
      </p:sp>
      <p:pic>
        <p:nvPicPr>
          <p:cNvPr id="755" name="Google Shape;755;p129"/>
          <p:cNvPicPr preferRelativeResize="0"/>
          <p:nvPr/>
        </p:nvPicPr>
        <p:blipFill>
          <a:blip r:embed="rId3">
            <a:alphaModFix/>
          </a:blip>
          <a:stretch>
            <a:fillRect/>
          </a:stretch>
        </p:blipFill>
        <p:spPr>
          <a:xfrm>
            <a:off x="152400" y="1170125"/>
            <a:ext cx="6991350" cy="16192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Build App</a:t>
            </a:r>
            <a:endParaRPr/>
          </a:p>
        </p:txBody>
      </p:sp>
      <p:sp>
        <p:nvSpPr>
          <p:cNvPr id="761" name="Google Shape;761;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Coba lakukan build app menggunakan perintah :</a:t>
            </a:r>
            <a:br>
              <a:rPr lang="id"/>
            </a:br>
            <a:r>
              <a:rPr lang="id"/>
              <a:t>npm run build</a:t>
            </a:r>
            <a:endParaRPr/>
          </a:p>
          <a:p>
            <a:pPr indent="-342900" lvl="0" marL="457200" rtl="0" algn="l">
              <a:spcBef>
                <a:spcPts val="0"/>
              </a:spcBef>
              <a:spcAft>
                <a:spcPts val="0"/>
              </a:spcAft>
              <a:buSzPts val="1800"/>
              <a:buChar char="●"/>
            </a:pPr>
            <a:r>
              <a:rPr lang="id"/>
              <a:t>Kita bisa melihat hasil HTML prerender di folder .svelte-kit/output/prerendered</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Client dan Server Side Render</a:t>
            </a:r>
            <a:endParaRPr/>
          </a:p>
        </p:txBody>
      </p:sp>
      <p:sp>
        <p:nvSpPr>
          <p:cNvPr id="767" name="Google Shape;767;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Seperti yang dibahas sebelumnya, request pertama pada SvelteKit akan dilakukan dalam bentuk SSR, selanjutnya baru CSR</a:t>
            </a:r>
            <a:endParaRPr/>
          </a:p>
          <a:p>
            <a:pPr indent="-342900" lvl="0" marL="457200" rtl="0" algn="l">
              <a:spcBef>
                <a:spcPts val="0"/>
              </a:spcBef>
              <a:spcAft>
                <a:spcPts val="0"/>
              </a:spcAft>
              <a:buSzPts val="1800"/>
              <a:buChar char="●"/>
            </a:pPr>
            <a:r>
              <a:rPr lang="id"/>
              <a:t>Namun, jika kita ingin mengubahnya, kita bisa mengubah flag untuk csr dan ssr sesuai dengan keinginan kita</a:t>
            </a:r>
            <a:endParaRPr/>
          </a:p>
          <a:p>
            <a:pPr indent="-342900" lvl="0" marL="457200" rtl="0" algn="l">
              <a:spcBef>
                <a:spcPts val="0"/>
              </a:spcBef>
              <a:spcAft>
                <a:spcPts val="0"/>
              </a:spcAft>
              <a:buSzPts val="1800"/>
              <a:buChar char="●"/>
            </a:pPr>
            <a:r>
              <a:rPr lang="id" u="sng">
                <a:solidFill>
                  <a:schemeClr val="hlink"/>
                </a:solidFill>
                <a:hlinkClick r:id="rId3"/>
              </a:rPr>
              <a:t>https://svelte.dev/docs/kit/page-options#ssr</a:t>
            </a:r>
            <a:r>
              <a:rPr lang="id"/>
              <a:t> </a:t>
            </a:r>
            <a:endParaRPr/>
          </a:p>
          <a:p>
            <a:pPr indent="-342900" lvl="0" marL="457200" rtl="0" algn="l">
              <a:spcBef>
                <a:spcPts val="0"/>
              </a:spcBef>
              <a:spcAft>
                <a:spcPts val="0"/>
              </a:spcAft>
              <a:buSzPts val="1800"/>
              <a:buChar char="●"/>
            </a:pPr>
            <a:r>
              <a:rPr lang="id" u="sng">
                <a:solidFill>
                  <a:schemeClr val="hlink"/>
                </a:solidFill>
                <a:hlinkClick r:id="rId4"/>
              </a:rPr>
              <a:t>https://svelte.dev/docs/kit/page-options#csr</a:t>
            </a:r>
            <a:r>
              <a:rPr lang="id"/>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125" name="Google Shape;12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a:t>npx sv create belajar-svelte-kit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3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State Management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State Management</a:t>
            </a:r>
            <a:endParaRPr/>
          </a:p>
        </p:txBody>
      </p:sp>
      <p:sp>
        <p:nvSpPr>
          <p:cNvPr id="778" name="Google Shape;778;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Materi state management sebenarnya sudah kita bahas di materi Svelte Dasar</a:t>
            </a:r>
            <a:endParaRPr/>
          </a:p>
          <a:p>
            <a:pPr indent="-342900" lvl="0" marL="457200" rtl="0" algn="l">
              <a:spcBef>
                <a:spcPts val="0"/>
              </a:spcBef>
              <a:spcAft>
                <a:spcPts val="0"/>
              </a:spcAft>
              <a:buSzPts val="1800"/>
              <a:buChar char="●"/>
            </a:pPr>
            <a:r>
              <a:rPr lang="id"/>
              <a:t>Namun kita tahu bahwa State Management di Svelte itu berjalan di Client (Browser), artinya jangan berpikir bahwa data State yang kita buat menggunakan $state() itu akan bisa diakses di Server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Shared State</a:t>
            </a:r>
            <a:endParaRPr/>
          </a:p>
        </p:txBody>
      </p:sp>
      <p:sp>
        <p:nvSpPr>
          <p:cNvPr id="784" name="Google Shape;784;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Penggunakan Shared State antara Client dan Server sebenarnya sangat berbahaya, hal ini karena artinya satu data yang sama di Server bisa diakses oleh semua Client</a:t>
            </a:r>
            <a:endParaRPr/>
          </a:p>
          <a:p>
            <a:pPr indent="-342900" lvl="0" marL="457200" rtl="0" algn="l">
              <a:spcBef>
                <a:spcPts val="0"/>
              </a:spcBef>
              <a:spcAft>
                <a:spcPts val="0"/>
              </a:spcAft>
              <a:buSzPts val="1800"/>
              <a:buChar char="●"/>
            </a:pPr>
            <a:r>
              <a:rPr lang="id"/>
              <a:t>Contoh, kita pernah membuat Shared State di halaman /todos</a:t>
            </a:r>
            <a:endParaRPr/>
          </a:p>
          <a:p>
            <a:pPr indent="-342900" lvl="0" marL="457200" rtl="0" algn="l">
              <a:spcBef>
                <a:spcPts val="0"/>
              </a:spcBef>
              <a:spcAft>
                <a:spcPts val="0"/>
              </a:spcAft>
              <a:buSzPts val="1800"/>
              <a:buChar char="●"/>
            </a:pPr>
            <a:r>
              <a:rPr lang="id"/>
              <a:t>Kita menyimpan data todos pada variable todos di Server</a:t>
            </a:r>
            <a:endParaRPr/>
          </a:p>
          <a:p>
            <a:pPr indent="-342900" lvl="0" marL="457200" rtl="0" algn="l">
              <a:spcBef>
                <a:spcPts val="0"/>
              </a:spcBef>
              <a:spcAft>
                <a:spcPts val="0"/>
              </a:spcAft>
              <a:buSzPts val="1800"/>
              <a:buChar char="●"/>
            </a:pPr>
            <a:r>
              <a:rPr lang="id"/>
              <a:t>Coba buka di beberapa Browser, maka semua Browser akan membuka data yang sama, oleh karena itu penggunaan Shared State harus hati-hati</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Advanced Routing</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Advanced Routing</a:t>
            </a:r>
            <a:endParaRPr/>
          </a:p>
        </p:txBody>
      </p:sp>
      <p:sp>
        <p:nvSpPr>
          <p:cNvPr id="795" name="Google Shape;795;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sudah membahas tentang Routing dan Route Parameter</a:t>
            </a:r>
            <a:endParaRPr/>
          </a:p>
          <a:p>
            <a:pPr indent="-342900" lvl="0" marL="457200" rtl="0" algn="l">
              <a:spcBef>
                <a:spcPts val="0"/>
              </a:spcBef>
              <a:spcAft>
                <a:spcPts val="0"/>
              </a:spcAft>
              <a:buSzPts val="1800"/>
              <a:buChar char="●"/>
            </a:pPr>
            <a:r>
              <a:rPr lang="id"/>
              <a:t>Di materi ini kita akan bahas fitur lanjutan dari Routing</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Optional Parameter</a:t>
            </a:r>
            <a:endParaRPr/>
          </a:p>
        </p:txBody>
      </p:sp>
      <p:sp>
        <p:nvSpPr>
          <p:cNvPr id="801" name="Google Shape;801;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saat kita tambahkan Route Parameter, maka parameter tersebut wajib kita isi</a:t>
            </a:r>
            <a:endParaRPr/>
          </a:p>
          <a:p>
            <a:pPr indent="-342900" lvl="0" marL="457200" rtl="0" algn="l">
              <a:spcBef>
                <a:spcPts val="0"/>
              </a:spcBef>
              <a:spcAft>
                <a:spcPts val="0"/>
              </a:spcAft>
              <a:buSzPts val="1800"/>
              <a:buChar char="●"/>
            </a:pPr>
            <a:r>
              <a:rPr lang="id"/>
              <a:t>Namun, jika ada kasus kita ingin menambahkan Route Parameter yang Optional, atau tidak wajib, maka kita bisa lakukan dengan mengubah nama folder dari [param] menjadi [[param]]</a:t>
            </a:r>
            <a:endParaRPr/>
          </a:p>
          <a:p>
            <a:pPr indent="-342900" lvl="0" marL="457200" rtl="0" algn="l">
              <a:spcBef>
                <a:spcPts val="0"/>
              </a:spcBef>
              <a:spcAft>
                <a:spcPts val="0"/>
              </a:spcAft>
              <a:buSzPts val="1800"/>
              <a:buChar char="●"/>
            </a:pPr>
            <a:r>
              <a:rPr lang="id"/>
              <a:t>Hati hati ketika menggunakan Optional Parameter, karena bisa bentrok dengan route lain, misal</a:t>
            </a:r>
            <a:endParaRPr/>
          </a:p>
          <a:p>
            <a:pPr indent="-342900" lvl="0" marL="457200" rtl="0" algn="l">
              <a:spcBef>
                <a:spcPts val="0"/>
              </a:spcBef>
              <a:spcAft>
                <a:spcPts val="0"/>
              </a:spcAft>
              <a:buSzPts val="1800"/>
              <a:buChar char="●"/>
            </a:pPr>
            <a:r>
              <a:rPr lang="id"/>
              <a:t>[[lang]]/home, mungkin bisa bentrok dengan /home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807" name="Google Shape;807;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buat halaman /home yang mendukung multi bahasa, namun jika parameter bahasa tidak ada, maka kita akan gunakan default bahasa Indonesia</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/[[lang]]/home</a:t>
            </a:r>
            <a:endParaRPr/>
          </a:p>
        </p:txBody>
      </p:sp>
      <p:pic>
        <p:nvPicPr>
          <p:cNvPr id="813" name="Google Shape;813;p139"/>
          <p:cNvPicPr preferRelativeResize="0"/>
          <p:nvPr/>
        </p:nvPicPr>
        <p:blipFill>
          <a:blip r:embed="rId3">
            <a:alphaModFix/>
          </a:blip>
          <a:stretch>
            <a:fillRect/>
          </a:stretch>
        </p:blipFill>
        <p:spPr>
          <a:xfrm>
            <a:off x="152400" y="1170125"/>
            <a:ext cx="3356724" cy="1927850"/>
          </a:xfrm>
          <a:prstGeom prst="rect">
            <a:avLst/>
          </a:prstGeom>
          <a:noFill/>
          <a:ln>
            <a:noFill/>
          </a:ln>
        </p:spPr>
      </p:pic>
      <p:pic>
        <p:nvPicPr>
          <p:cNvPr id="814" name="Google Shape;814;p139"/>
          <p:cNvPicPr preferRelativeResize="0"/>
          <p:nvPr/>
        </p:nvPicPr>
        <p:blipFill>
          <a:blip r:embed="rId4">
            <a:alphaModFix/>
          </a:blip>
          <a:stretch>
            <a:fillRect/>
          </a:stretch>
        </p:blipFill>
        <p:spPr>
          <a:xfrm>
            <a:off x="3661524" y="1170125"/>
            <a:ext cx="4345646" cy="38209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Rest Parameter</a:t>
            </a:r>
            <a:endParaRPr/>
          </a:p>
        </p:txBody>
      </p:sp>
      <p:sp>
        <p:nvSpPr>
          <p:cNvPr id="820" name="Google Shape;820;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kita ingin membuat Route Parameter yang tidak terbatas, biasanya dilakukan di bagian akhir</a:t>
            </a:r>
            <a:endParaRPr/>
          </a:p>
          <a:p>
            <a:pPr indent="-342900" lvl="0" marL="457200" rtl="0" algn="l">
              <a:spcBef>
                <a:spcPts val="0"/>
              </a:spcBef>
              <a:spcAft>
                <a:spcPts val="0"/>
              </a:spcAft>
              <a:buSzPts val="1800"/>
              <a:buChar char="●"/>
            </a:pPr>
            <a:r>
              <a:rPr lang="id"/>
              <a:t>Misal kita ingin membuat route /files/…, dimana … bisa tidak terbatas, contoh /files/1.png, /files/folder/lagi/2.png, dan lain-lain</a:t>
            </a:r>
            <a:endParaRPr/>
          </a:p>
          <a:p>
            <a:pPr indent="-342900" lvl="0" marL="457200" rtl="0" algn="l">
              <a:spcBef>
                <a:spcPts val="0"/>
              </a:spcBef>
              <a:spcAft>
                <a:spcPts val="0"/>
              </a:spcAft>
              <a:buSzPts val="1800"/>
              <a:buChar char="●"/>
            </a:pPr>
            <a:r>
              <a:rPr lang="id"/>
              <a:t>Pada kasus ini, kita bisa menggunakan Rest Parameter</a:t>
            </a:r>
            <a:endParaRPr/>
          </a:p>
          <a:p>
            <a:pPr indent="-342900" lvl="0" marL="457200" rtl="0" algn="l">
              <a:spcBef>
                <a:spcPts val="0"/>
              </a:spcBef>
              <a:spcAft>
                <a:spcPts val="0"/>
              </a:spcAft>
              <a:buSzPts val="1800"/>
              <a:buChar char="●"/>
            </a:pPr>
            <a:r>
              <a:rPr lang="id"/>
              <a:t>Untuk membuat Rest Parameter, kita bisa gunakan folder [...param], diawali titik tiga sebelum nama parameter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826" name="Google Shape;826;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membuat halaman /files/…, dimana misal saja digunakan untuk mengambil file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Routing</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/files/[...file]</a:t>
            </a:r>
            <a:endParaRPr/>
          </a:p>
        </p:txBody>
      </p:sp>
      <p:pic>
        <p:nvPicPr>
          <p:cNvPr id="832" name="Google Shape;832;p142"/>
          <p:cNvPicPr preferRelativeResize="0"/>
          <p:nvPr/>
        </p:nvPicPr>
        <p:blipFill>
          <a:blip r:embed="rId3">
            <a:alphaModFix/>
          </a:blip>
          <a:stretch>
            <a:fillRect/>
          </a:stretch>
        </p:blipFill>
        <p:spPr>
          <a:xfrm>
            <a:off x="152400" y="1170125"/>
            <a:ext cx="4270701" cy="1852900"/>
          </a:xfrm>
          <a:prstGeom prst="rect">
            <a:avLst/>
          </a:prstGeom>
          <a:noFill/>
          <a:ln>
            <a:noFill/>
          </a:ln>
        </p:spPr>
      </p:pic>
      <p:pic>
        <p:nvPicPr>
          <p:cNvPr id="833" name="Google Shape;833;p142"/>
          <p:cNvPicPr preferRelativeResize="0"/>
          <p:nvPr/>
        </p:nvPicPr>
        <p:blipFill>
          <a:blip r:embed="rId4">
            <a:alphaModFix/>
          </a:blip>
          <a:stretch>
            <a:fillRect/>
          </a:stretch>
        </p:blipFill>
        <p:spPr>
          <a:xfrm>
            <a:off x="4572000" y="1170125"/>
            <a:ext cx="4419600" cy="236763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Parameter Matchers</a:t>
            </a:r>
            <a:endParaRPr/>
          </a:p>
        </p:txBody>
      </p:sp>
      <p:sp>
        <p:nvSpPr>
          <p:cNvPr id="839" name="Google Shape;839;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data di Route Parameter bisa kita input dengan format apapun</a:t>
            </a:r>
            <a:endParaRPr/>
          </a:p>
          <a:p>
            <a:pPr indent="-342900" lvl="0" marL="457200" rtl="0" algn="l">
              <a:spcBef>
                <a:spcPts val="0"/>
              </a:spcBef>
              <a:spcAft>
                <a:spcPts val="0"/>
              </a:spcAft>
              <a:buSzPts val="1800"/>
              <a:buChar char="●"/>
            </a:pPr>
            <a:r>
              <a:rPr lang="id"/>
              <a:t>Namun, kadang-kadang kita ingin memberi batasan format input nya</a:t>
            </a:r>
            <a:endParaRPr/>
          </a:p>
          <a:p>
            <a:pPr indent="-342900" lvl="0" marL="457200" rtl="0" algn="l">
              <a:spcBef>
                <a:spcPts val="0"/>
              </a:spcBef>
              <a:spcAft>
                <a:spcPts val="0"/>
              </a:spcAft>
              <a:buSzPts val="1800"/>
              <a:buChar char="●"/>
            </a:pPr>
            <a:r>
              <a:rPr lang="id"/>
              <a:t>Kita bisa menggunakan match(param) function pada file JavaScript di folder /src/params, dimana match(param) function tersebut mengembalikan boolean, jika kita anggap valid maka return true, jika tidak valid maka return false</a:t>
            </a:r>
            <a:endParaRPr/>
          </a:p>
          <a:p>
            <a:pPr indent="-342900" lvl="0" marL="457200" rtl="0" algn="l">
              <a:spcBef>
                <a:spcPts val="0"/>
              </a:spcBef>
              <a:spcAft>
                <a:spcPts val="0"/>
              </a:spcAft>
              <a:buSzPts val="1800"/>
              <a:buChar char="●"/>
            </a:pPr>
            <a:r>
              <a:rPr lang="id"/>
              <a:t>Selanjutnya, pada Route Parameter, kita harus ubah nama folder menjadi [param=file], dimana file merupakan file JavaScript yang berisikan match(param) function di folder src/params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845" name="Google Shape;845;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Misal, kita akan tambahkan match(param) function pada halaman /[[</a:t>
            </a:r>
            <a:r>
              <a:rPr lang="id"/>
              <a:t>lang</a:t>
            </a:r>
            <a:r>
              <a:rPr lang="id"/>
              <a:t>]]/home agar pengguna tidak bisa memasukkan lang yang tidak kita support</a:t>
            </a:r>
            <a:endParaRPr/>
          </a:p>
          <a:p>
            <a:pPr indent="-342900" lvl="0" marL="457200" rtl="0" algn="l">
              <a:spcBef>
                <a:spcPts val="0"/>
              </a:spcBef>
              <a:spcAft>
                <a:spcPts val="0"/>
              </a:spcAft>
              <a:buSzPts val="1800"/>
              <a:buChar char="●"/>
            </a:pPr>
            <a:r>
              <a:rPr lang="id"/>
              <a:t>Kita akan buat match() function di file /src/params/lang.js</a:t>
            </a:r>
            <a:endParaRPr/>
          </a:p>
          <a:p>
            <a:pPr indent="-342900" lvl="0" marL="457200" rtl="0" algn="l">
              <a:spcBef>
                <a:spcPts val="0"/>
              </a:spcBef>
              <a:spcAft>
                <a:spcPts val="0"/>
              </a:spcAft>
              <a:buSzPts val="1800"/>
              <a:buChar char="●"/>
            </a:pPr>
            <a:r>
              <a:rPr lang="id"/>
              <a:t>Dan kita akan ubah folder [[lang]] menjadi [[lang=lang]]</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src/params/lang.js</a:t>
            </a:r>
            <a:endParaRPr/>
          </a:p>
        </p:txBody>
      </p:sp>
      <p:pic>
        <p:nvPicPr>
          <p:cNvPr id="851" name="Google Shape;851;p145"/>
          <p:cNvPicPr preferRelativeResize="0"/>
          <p:nvPr/>
        </p:nvPicPr>
        <p:blipFill>
          <a:blip r:embed="rId3">
            <a:alphaModFix/>
          </a:blip>
          <a:stretch>
            <a:fillRect/>
          </a:stretch>
        </p:blipFill>
        <p:spPr>
          <a:xfrm>
            <a:off x="152400" y="1170125"/>
            <a:ext cx="8839200" cy="27622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Advanced Layout</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Advanced Layout</a:t>
            </a:r>
            <a:endParaRPr/>
          </a:p>
        </p:txBody>
      </p:sp>
      <p:sp>
        <p:nvSpPr>
          <p:cNvPr id="862" name="Google Shape;862;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sudah tahu bahwa Layout di SvelteKit itu dibuat secara hirarki, artinya dari yang paling atas ke yang paling bawah</a:t>
            </a:r>
            <a:endParaRPr/>
          </a:p>
          <a:p>
            <a:pPr indent="-342900" lvl="0" marL="457200" rtl="0" algn="l">
              <a:spcBef>
                <a:spcPts val="0"/>
              </a:spcBef>
              <a:spcAft>
                <a:spcPts val="0"/>
              </a:spcAft>
              <a:buSzPts val="1800"/>
              <a:buChar char="●"/>
            </a:pPr>
            <a:r>
              <a:rPr lang="id"/>
              <a:t>Namun, pada kasus tertentu, mungkin kita tidak ingin menggunakan format Layout hirarki seperti itu</a:t>
            </a:r>
            <a:endParaRPr/>
          </a:p>
          <a:p>
            <a:pPr indent="-342900" lvl="0" marL="457200" rtl="0" algn="l">
              <a:spcBef>
                <a:spcPts val="0"/>
              </a:spcBef>
              <a:spcAft>
                <a:spcPts val="0"/>
              </a:spcAft>
              <a:buSzPts val="1800"/>
              <a:buChar char="●"/>
            </a:pPr>
            <a:r>
              <a:rPr lang="id"/>
              <a:t>Contoh, kisa memiliki layout yang sama untuk halaman /dashboard dan /account menggunakan Layout yang sama, namun misal untuk halaman /about ingin menggunakan Layout yang berbeda</a:t>
            </a:r>
            <a:endParaRPr/>
          </a:p>
          <a:p>
            <a:pPr indent="-342900" lvl="0" marL="457200" rtl="0" algn="l">
              <a:spcBef>
                <a:spcPts val="0"/>
              </a:spcBef>
              <a:spcAft>
                <a:spcPts val="0"/>
              </a:spcAft>
              <a:buSzPts val="1800"/>
              <a:buChar char="●"/>
            </a:pPr>
            <a:r>
              <a:rPr lang="id"/>
              <a:t>Jika menggunakan Layout hirarki, ini agak sulit, karena jika membuat layout di Route / , maka semua akan menggunakan Layout yang sama</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Group</a:t>
            </a:r>
            <a:endParaRPr/>
          </a:p>
        </p:txBody>
      </p:sp>
      <p:sp>
        <p:nvSpPr>
          <p:cNvPr id="868" name="Google Shape;868;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Pada kasus seperti ini, kita bisa membuat Route Group, caranya kita bisa membuat Route Group dengan menggunakan folder (group), dimana group adalah nama group</a:t>
            </a:r>
            <a:endParaRPr/>
          </a:p>
          <a:p>
            <a:pPr indent="-342900" lvl="0" marL="457200" rtl="0" algn="l">
              <a:spcBef>
                <a:spcPts val="0"/>
              </a:spcBef>
              <a:spcAft>
                <a:spcPts val="0"/>
              </a:spcAft>
              <a:buSzPts val="1800"/>
              <a:buChar char="●"/>
            </a:pPr>
            <a:r>
              <a:rPr lang="id"/>
              <a:t>Route di dalam group yang sama, akan menggunakan Layout hirarki yang sama, sehingga misal kita bisa buat group berbeda jika kita ingin menggunakan Layout yang berbeda</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874" name="Google Shape;874;p1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buat (default) group, lalu kita akan pindahkan semua route yang sudah kita buat ke (default) group</a:t>
            </a:r>
            <a:endParaRPr/>
          </a:p>
          <a:p>
            <a:pPr indent="-342900" lvl="0" marL="457200" rtl="0" algn="l">
              <a:spcBef>
                <a:spcPts val="0"/>
              </a:spcBef>
              <a:spcAft>
                <a:spcPts val="0"/>
              </a:spcAft>
              <a:buSzPts val="1800"/>
              <a:buChar char="●"/>
            </a:pPr>
            <a:r>
              <a:rPr lang="id"/>
              <a:t>Selanjutnya kita akan buat (guest) group, dimana kita akan coba gunakan Layout yang berbeda untuk halaman route di group tersebut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Folder</a:t>
            </a:r>
            <a:endParaRPr/>
          </a:p>
        </p:txBody>
      </p:sp>
      <p:pic>
        <p:nvPicPr>
          <p:cNvPr id="880" name="Google Shape;880;p150"/>
          <p:cNvPicPr preferRelativeResize="0"/>
          <p:nvPr/>
        </p:nvPicPr>
        <p:blipFill>
          <a:blip r:embed="rId3">
            <a:alphaModFix/>
          </a:blip>
          <a:stretch>
            <a:fillRect/>
          </a:stretch>
        </p:blipFill>
        <p:spPr>
          <a:xfrm>
            <a:off x="152400" y="1170125"/>
            <a:ext cx="4684115" cy="382097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/src/routes/(guest)/+layout.svelte</a:t>
            </a:r>
            <a:endParaRPr/>
          </a:p>
        </p:txBody>
      </p:sp>
      <p:pic>
        <p:nvPicPr>
          <p:cNvPr id="886" name="Google Shape;886;p151"/>
          <p:cNvPicPr preferRelativeResize="0"/>
          <p:nvPr/>
        </p:nvPicPr>
        <p:blipFill>
          <a:blip r:embed="rId3">
            <a:alphaModFix/>
          </a:blip>
          <a:stretch>
            <a:fillRect/>
          </a:stretch>
        </p:blipFill>
        <p:spPr>
          <a:xfrm>
            <a:off x="152400" y="1170125"/>
            <a:ext cx="6456741"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a:t>
            </a:r>
            <a:endParaRPr/>
          </a:p>
        </p:txBody>
      </p:sp>
      <p:sp>
        <p:nvSpPr>
          <p:cNvPr id="136" name="Google Shape;13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Kit menggunakan filesystem-based router. Artinya pembuatan routing pada URL Path akan dipetakan dalam filesystem</a:t>
            </a:r>
            <a:endParaRPr/>
          </a:p>
          <a:p>
            <a:pPr indent="-342900" lvl="0" marL="457200" rtl="0" algn="l">
              <a:spcBef>
                <a:spcPts val="0"/>
              </a:spcBef>
              <a:spcAft>
                <a:spcPts val="0"/>
              </a:spcAft>
              <a:buSzPts val="1800"/>
              <a:buChar char="●"/>
            </a:pPr>
            <a:r>
              <a:rPr lang="id"/>
              <a:t>Misal, jika kita ingin membuat URL path /about</a:t>
            </a:r>
            <a:endParaRPr/>
          </a:p>
          <a:p>
            <a:pPr indent="-342900" lvl="0" marL="457200" rtl="0" algn="l">
              <a:spcBef>
                <a:spcPts val="0"/>
              </a:spcBef>
              <a:spcAft>
                <a:spcPts val="0"/>
              </a:spcAft>
              <a:buSzPts val="1800"/>
              <a:buChar char="●"/>
            </a:pPr>
            <a:r>
              <a:rPr lang="id"/>
              <a:t>Maka kita perlu membuat file src/routes/about/+page.svelte</a:t>
            </a:r>
            <a:endParaRPr/>
          </a:p>
          <a:p>
            <a:pPr indent="-342900" lvl="0" marL="457200" rtl="0" algn="l">
              <a:spcBef>
                <a:spcPts val="0"/>
              </a:spcBef>
              <a:spcAft>
                <a:spcPts val="0"/>
              </a:spcAft>
              <a:buSzPts val="1800"/>
              <a:buChar char="●"/>
            </a:pPr>
            <a:r>
              <a:rPr lang="id"/>
              <a:t>Hal ini akan memudahkan, karena kita tidak perlu lagi melakukan pemetaan secara manual, cukup simpan file Svelte pada folder sesuai dengan URL path yang kita inginkan</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/src/routes/(guest)/about/+page.svelte</a:t>
            </a:r>
            <a:endParaRPr/>
          </a:p>
        </p:txBody>
      </p:sp>
      <p:pic>
        <p:nvPicPr>
          <p:cNvPr id="892" name="Google Shape;892;p152"/>
          <p:cNvPicPr preferRelativeResize="0"/>
          <p:nvPr/>
        </p:nvPicPr>
        <p:blipFill>
          <a:blip r:embed="rId3">
            <a:alphaModFix/>
          </a:blip>
          <a:stretch>
            <a:fillRect/>
          </a:stretch>
        </p:blipFill>
        <p:spPr>
          <a:xfrm>
            <a:off x="152400" y="1170125"/>
            <a:ext cx="8839200" cy="2591688"/>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Break Layout </a:t>
            </a:r>
            <a:r>
              <a:rPr lang="id"/>
              <a:t>Hierarchy</a:t>
            </a:r>
            <a:r>
              <a:rPr lang="id"/>
              <a:t> </a:t>
            </a:r>
            <a:endParaRPr/>
          </a:p>
        </p:txBody>
      </p:sp>
      <p:sp>
        <p:nvSpPr>
          <p:cNvPr id="898" name="Google Shape;898;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mungkin ada kasus kita ingin merusak Layout hirarki, misal ketika kita ingin menggunakan Nested Route , namun tidak ingin menggunakan Layout di atasnya</a:t>
            </a:r>
            <a:endParaRPr/>
          </a:p>
          <a:p>
            <a:pPr indent="-342900" lvl="0" marL="457200" rtl="0" algn="l">
              <a:spcBef>
                <a:spcPts val="0"/>
              </a:spcBef>
              <a:spcAft>
                <a:spcPts val="0"/>
              </a:spcAft>
              <a:buSzPts val="1800"/>
              <a:buChar char="●"/>
            </a:pPr>
            <a:r>
              <a:rPr lang="id"/>
              <a:t>Contoh kita punya :</a:t>
            </a:r>
            <a:br>
              <a:rPr lang="id"/>
            </a:br>
            <a:r>
              <a:rPr lang="id"/>
              <a:t>(guest)/+layout.svelte</a:t>
            </a:r>
            <a:br>
              <a:rPr lang="id"/>
            </a:br>
            <a:r>
              <a:rPr lang="id"/>
              <a:t>(guest)/a/+layout.svelte</a:t>
            </a:r>
            <a:br>
              <a:rPr lang="id"/>
            </a:br>
            <a:r>
              <a:rPr lang="id"/>
              <a:t>(guest)/a/b/+layout.svelte</a:t>
            </a:r>
            <a:br>
              <a:rPr lang="id"/>
            </a:br>
            <a:r>
              <a:rPr lang="id"/>
              <a:t>(guest)/a/b/c/+page.svelte</a:t>
            </a:r>
            <a:endParaRPr/>
          </a:p>
          <a:p>
            <a:pPr indent="-342900" lvl="0" marL="457200" rtl="0" algn="l">
              <a:spcBef>
                <a:spcPts val="0"/>
              </a:spcBef>
              <a:spcAft>
                <a:spcPts val="0"/>
              </a:spcAft>
              <a:buSzPts val="1800"/>
              <a:buChar char="●"/>
            </a:pPr>
            <a:r>
              <a:rPr lang="id"/>
              <a:t>Misal, di Route /a/b/c, kita tidak ingin menggunakan Layout b atau layout a</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+page@</a:t>
            </a:r>
            <a:endParaRPr/>
          </a:p>
        </p:txBody>
      </p:sp>
      <p:sp>
        <p:nvSpPr>
          <p:cNvPr id="904" name="Google Shape;904;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merusak Layout hirarki, kita bisa gunakan @ pada file +page, misal jika kita menggunakan file :</a:t>
            </a:r>
            <a:endParaRPr/>
          </a:p>
          <a:p>
            <a:pPr indent="-342900" lvl="0" marL="457200" rtl="0" algn="l">
              <a:spcBef>
                <a:spcPts val="0"/>
              </a:spcBef>
              <a:spcAft>
                <a:spcPts val="0"/>
              </a:spcAft>
              <a:buSzPts val="1800"/>
              <a:buChar char="●"/>
            </a:pPr>
            <a:r>
              <a:rPr lang="id"/>
              <a:t>(guest)/a/b/c/+page@b.svelte, artinya kita menggunakan Layout b</a:t>
            </a:r>
            <a:r>
              <a:rPr lang="id"/>
              <a:t>/+layout.svelte</a:t>
            </a:r>
            <a:endParaRPr/>
          </a:p>
          <a:p>
            <a:pPr indent="-342900" lvl="0" marL="457200" rtl="0" algn="l">
              <a:spcBef>
                <a:spcPts val="0"/>
              </a:spcBef>
              <a:spcAft>
                <a:spcPts val="0"/>
              </a:spcAft>
              <a:buSzPts val="1800"/>
              <a:buChar char="●"/>
            </a:pPr>
            <a:r>
              <a:rPr lang="id"/>
              <a:t>(guest)/a/b/c/+page@a.svelte, artinya kita menggunakan Layout a</a:t>
            </a:r>
            <a:r>
              <a:rPr lang="id"/>
              <a:t>/+layout.svelte</a:t>
            </a:r>
            <a:endParaRPr/>
          </a:p>
          <a:p>
            <a:pPr indent="-342900" lvl="0" marL="457200" rtl="0" algn="l">
              <a:spcBef>
                <a:spcPts val="0"/>
              </a:spcBef>
              <a:spcAft>
                <a:spcPts val="0"/>
              </a:spcAft>
              <a:buSzPts val="1800"/>
              <a:buChar char="●"/>
            </a:pPr>
            <a:r>
              <a:rPr lang="id"/>
              <a:t>(guest)/a/b/c/+page@(guest).svelte, artinya kita menggunakan Layout (guest)/+layout.svelte</a:t>
            </a:r>
            <a:endParaRPr/>
          </a:p>
          <a:p>
            <a:pPr indent="-342900" lvl="0" marL="457200" rtl="0" algn="l">
              <a:spcBef>
                <a:spcPts val="0"/>
              </a:spcBef>
              <a:spcAft>
                <a:spcPts val="0"/>
              </a:spcAft>
              <a:buSzPts val="1800"/>
              <a:buChar char="●"/>
            </a:pPr>
            <a:r>
              <a:rPr lang="id"/>
              <a:t>(guest)/a/b/c/+page@.svelte, artinya kita menggunakan Layout /src/routes/+layout.svelte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+layout@</a:t>
            </a:r>
            <a:endParaRPr/>
          </a:p>
        </p:txBody>
      </p:sp>
      <p:sp>
        <p:nvSpPr>
          <p:cNvPr id="910" name="Google Shape;910;p1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pada +page.svelte, kita juga bisa merusak Layout hirarki pada file +layout.svelte</a:t>
            </a:r>
            <a:endParaRPr/>
          </a:p>
          <a:p>
            <a:pPr indent="-342900" lvl="0" marL="457200" rtl="0" algn="l">
              <a:spcBef>
                <a:spcPts val="0"/>
              </a:spcBef>
              <a:spcAft>
                <a:spcPts val="0"/>
              </a:spcAft>
              <a:buSzPts val="1800"/>
              <a:buChar char="●"/>
            </a:pPr>
            <a:r>
              <a:rPr lang="id"/>
              <a:t>Caranya sama saja menggunakan +layout@, dan penggunaannya sama seperti pada +page@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916" name="Google Shape;916;p1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Silahkan buat layout /a, /a/b, dan coba-coba ubah halaman /a/b/c/+page dengan Layout yang berbeda-beda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Folder</a:t>
            </a:r>
            <a:endParaRPr/>
          </a:p>
        </p:txBody>
      </p:sp>
      <p:pic>
        <p:nvPicPr>
          <p:cNvPr id="922" name="Google Shape;922;p157"/>
          <p:cNvPicPr preferRelativeResize="0"/>
          <p:nvPr/>
        </p:nvPicPr>
        <p:blipFill>
          <a:blip r:embed="rId3">
            <a:alphaModFix/>
          </a:blip>
          <a:stretch>
            <a:fillRect/>
          </a:stretch>
        </p:blipFill>
        <p:spPr>
          <a:xfrm>
            <a:off x="152400" y="1170125"/>
            <a:ext cx="6006512" cy="3820974"/>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5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Hooks</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Hooks</a:t>
            </a:r>
            <a:endParaRPr/>
          </a:p>
        </p:txBody>
      </p:sp>
      <p:sp>
        <p:nvSpPr>
          <p:cNvPr id="933" name="Google Shape;933;p1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Hooks adalah fitur di SvelteKit yang akan dieksekusi ketika ada kejadian tertentu</a:t>
            </a:r>
            <a:endParaRPr/>
          </a:p>
          <a:p>
            <a:pPr indent="-342900" lvl="0" marL="457200" rtl="0" algn="l">
              <a:spcBef>
                <a:spcPts val="0"/>
              </a:spcBef>
              <a:spcAft>
                <a:spcPts val="0"/>
              </a:spcAft>
              <a:buSzPts val="1800"/>
              <a:buChar char="●"/>
            </a:pPr>
            <a:r>
              <a:rPr lang="id"/>
              <a:t>SvelteKit memiliki beberapa Hooks</a:t>
            </a:r>
            <a:endParaRPr/>
          </a:p>
          <a:p>
            <a:pPr indent="-342900" lvl="0" marL="457200" rtl="0" algn="l">
              <a:spcBef>
                <a:spcPts val="0"/>
              </a:spcBef>
              <a:spcAft>
                <a:spcPts val="0"/>
              </a:spcAft>
              <a:buSzPts val="1800"/>
              <a:buChar char="●"/>
            </a:pPr>
            <a:r>
              <a:rPr lang="id"/>
              <a:t>Server Hooks, yang disimpan di src/hooks.server.js</a:t>
            </a:r>
            <a:endParaRPr/>
          </a:p>
          <a:p>
            <a:pPr indent="-342900" lvl="0" marL="457200" rtl="0" algn="l">
              <a:spcBef>
                <a:spcPts val="0"/>
              </a:spcBef>
              <a:spcAft>
                <a:spcPts val="0"/>
              </a:spcAft>
              <a:buSzPts val="1800"/>
              <a:buChar char="●"/>
            </a:pPr>
            <a:r>
              <a:rPr lang="id"/>
              <a:t>Client Hooks, yang disimpan di src/hooks.client.js</a:t>
            </a:r>
            <a:endParaRPr/>
          </a:p>
          <a:p>
            <a:pPr indent="-342900" lvl="0" marL="457200" rtl="0" algn="l">
              <a:spcBef>
                <a:spcPts val="0"/>
              </a:spcBef>
              <a:spcAft>
                <a:spcPts val="0"/>
              </a:spcAft>
              <a:buSzPts val="1800"/>
              <a:buChar char="●"/>
            </a:pPr>
            <a:r>
              <a:rPr lang="id"/>
              <a:t>dan Shared Hooks (berjalan di Server dan Client), yang disimpan di src/hooks.js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 Hooks</a:t>
            </a:r>
            <a:endParaRPr/>
          </a:p>
        </p:txBody>
      </p:sp>
      <p:sp>
        <p:nvSpPr>
          <p:cNvPr id="939" name="Google Shape;939;p1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Server Hooks akan dijalankan setiap SvelteKit menerima request, baik itu ketika aplikasi berjalan, ataupun ketika prerender</a:t>
            </a:r>
            <a:endParaRPr/>
          </a:p>
          <a:p>
            <a:pPr indent="-342900" lvl="0" marL="457200" rtl="0" algn="l">
              <a:spcBef>
                <a:spcPts val="0"/>
              </a:spcBef>
              <a:spcAft>
                <a:spcPts val="0"/>
              </a:spcAft>
              <a:buSzPts val="1800"/>
              <a:buChar char="●"/>
            </a:pPr>
            <a:r>
              <a:rPr lang="id"/>
              <a:t>Server Hooks dibuat dengan membuat function handle(request), dimana parameter request merupakan object berisi attribute event dan resolve</a:t>
            </a:r>
            <a:endParaRPr/>
          </a:p>
          <a:p>
            <a:pPr indent="-342900" lvl="0" marL="457200" rtl="0" algn="l">
              <a:spcBef>
                <a:spcPts val="0"/>
              </a:spcBef>
              <a:spcAft>
                <a:spcPts val="0"/>
              </a:spcAft>
              <a:buSzPts val="1800"/>
              <a:buChar char="●"/>
            </a:pPr>
            <a:r>
              <a:rPr lang="id"/>
              <a:t>Kita bisa mengubah response dengan mengembalikan object Response, atau jika ingin meneruskan request ke aplikasi, kita bisa menggunakan attribute resolve pada request</a:t>
            </a:r>
            <a:endParaRPr/>
          </a:p>
          <a:p>
            <a:pPr indent="-342900" lvl="0" marL="457200" rtl="0" algn="l">
              <a:spcBef>
                <a:spcPts val="0"/>
              </a:spcBef>
              <a:spcAft>
                <a:spcPts val="0"/>
              </a:spcAft>
              <a:buSzPts val="1800"/>
              <a:buChar char="●"/>
            </a:pPr>
            <a:r>
              <a:rPr lang="id"/>
              <a:t>Function handle(request) tidak bisa menggunakan fetch, jika kita butuh fetch, kita bisa menggunakan handleFetch(request)</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945" name="Google Shape;945;p1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menambahkan Server Hooks untuk melakukan log semua request yang diterima oleh Server SvelteKit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42" name="Google Shape;14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 komponen untuk route /counter</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src/hooks.server.js</a:t>
            </a:r>
            <a:endParaRPr/>
          </a:p>
        </p:txBody>
      </p:sp>
      <p:pic>
        <p:nvPicPr>
          <p:cNvPr id="951" name="Google Shape;951;p162"/>
          <p:cNvPicPr preferRelativeResize="0"/>
          <p:nvPr/>
        </p:nvPicPr>
        <p:blipFill>
          <a:blip r:embed="rId3">
            <a:alphaModFix/>
          </a:blip>
          <a:stretch>
            <a:fillRect/>
          </a:stretch>
        </p:blipFill>
        <p:spPr>
          <a:xfrm>
            <a:off x="152400" y="1170125"/>
            <a:ext cx="8839199" cy="305828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Shared Hooks</a:t>
            </a:r>
            <a:endParaRPr/>
          </a:p>
        </p:txBody>
      </p:sp>
      <p:sp>
        <p:nvSpPr>
          <p:cNvPr id="957" name="Google Shape;957;p1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function handle(request) hanya bisa digunakan di Server Hooks, namun terdapat function lain yang bisa kita gunakan di Server Hooks (hooks.server.js) atau di Client Hooks (hooks.client.js), yaitu function handleError() dan function init()</a:t>
            </a:r>
            <a:endParaRPr/>
          </a:p>
          <a:p>
            <a:pPr indent="-342900" lvl="0" marL="457200" rtl="0" algn="l">
              <a:spcBef>
                <a:spcPts val="0"/>
              </a:spcBef>
              <a:spcAft>
                <a:spcPts val="0"/>
              </a:spcAft>
              <a:buSzPts val="1800"/>
              <a:buChar char="●"/>
            </a:pPr>
            <a:r>
              <a:rPr lang="id"/>
              <a:t>Function handleError(param) akan dipanggil ketika error terjadi sewaktu proses loading atau prerender halaman. Param di handleError memiliki attribute error, event, status code dan message</a:t>
            </a:r>
            <a:endParaRPr/>
          </a:p>
          <a:p>
            <a:pPr indent="-342900" lvl="0" marL="457200" rtl="0" algn="l">
              <a:spcBef>
                <a:spcPts val="0"/>
              </a:spcBef>
              <a:spcAft>
                <a:spcPts val="0"/>
              </a:spcAft>
              <a:buSzPts val="1800"/>
              <a:buChar char="●"/>
            </a:pPr>
            <a:r>
              <a:rPr lang="id"/>
              <a:t>Function init() akan dipanggil ketika pertama kali aplikasi SvelteKit berjalan. Jika di Server artinya akan dijalankan sekali ketika app SvelteKit berjalan. Jika di Client artinya akan dijalankan ketika pertama kali diload oleh Browser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963" name="Google Shape;963;p1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tambahkan handleError() dan init() di Client Hooks</a:t>
            </a:r>
            <a:endParaRPr/>
          </a:p>
          <a:p>
            <a:pPr indent="-342900" lvl="0" marL="457200" rtl="0" algn="l">
              <a:spcBef>
                <a:spcPts val="0"/>
              </a:spcBef>
              <a:spcAft>
                <a:spcPts val="0"/>
              </a:spcAft>
              <a:buSzPts val="1800"/>
              <a:buChar char="●"/>
            </a:pPr>
            <a:r>
              <a:rPr lang="id"/>
              <a:t>Dan juga init() di Server Hooks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src/hooks.server.js</a:t>
            </a:r>
            <a:endParaRPr/>
          </a:p>
        </p:txBody>
      </p:sp>
      <p:pic>
        <p:nvPicPr>
          <p:cNvPr id="969" name="Google Shape;969;p165"/>
          <p:cNvPicPr preferRelativeResize="0"/>
          <p:nvPr/>
        </p:nvPicPr>
        <p:blipFill>
          <a:blip r:embed="rId3">
            <a:alphaModFix/>
          </a:blip>
          <a:stretch>
            <a:fillRect/>
          </a:stretch>
        </p:blipFill>
        <p:spPr>
          <a:xfrm>
            <a:off x="152400" y="1170125"/>
            <a:ext cx="7904335" cy="38209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src/hooks.client.js</a:t>
            </a:r>
            <a:endParaRPr/>
          </a:p>
        </p:txBody>
      </p:sp>
      <p:pic>
        <p:nvPicPr>
          <p:cNvPr id="975" name="Google Shape;975;p166"/>
          <p:cNvPicPr preferRelativeResize="0"/>
          <p:nvPr/>
        </p:nvPicPr>
        <p:blipFill>
          <a:blip r:embed="rId3">
            <a:alphaModFix/>
          </a:blip>
          <a:stretch>
            <a:fillRect/>
          </a:stretch>
        </p:blipFill>
        <p:spPr>
          <a:xfrm>
            <a:off x="152400" y="1170125"/>
            <a:ext cx="8345313" cy="38209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Universal Hooks</a:t>
            </a:r>
            <a:endParaRPr/>
          </a:p>
        </p:txBody>
      </p:sp>
      <p:sp>
        <p:nvSpPr>
          <p:cNvPr id="981" name="Google Shape;981;p1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Universal Hooks merupakan Hooks yang akan dijalankan di Server dan di Client</a:t>
            </a:r>
            <a:endParaRPr/>
          </a:p>
          <a:p>
            <a:pPr indent="-342900" lvl="0" marL="457200" rtl="0" algn="l">
              <a:spcBef>
                <a:spcPts val="0"/>
              </a:spcBef>
              <a:spcAft>
                <a:spcPts val="0"/>
              </a:spcAft>
              <a:buSzPts val="1800"/>
              <a:buChar char="●"/>
            </a:pPr>
            <a:r>
              <a:rPr lang="id"/>
              <a:t>Function reroute(param) dijalankan sebelum handle(), dan bisa digunakan untuk mengubah url</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987" name="Google Shape;987;p1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Misal kita akan coba secara otomatis mengubah /home menjadi /id/home menggunakan reroute()</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/src/hooks.js</a:t>
            </a:r>
            <a:endParaRPr/>
          </a:p>
        </p:txBody>
      </p:sp>
      <p:pic>
        <p:nvPicPr>
          <p:cNvPr id="993" name="Google Shape;993;p169"/>
          <p:cNvPicPr preferRelativeResize="0"/>
          <p:nvPr/>
        </p:nvPicPr>
        <p:blipFill>
          <a:blip r:embed="rId3">
            <a:alphaModFix/>
          </a:blip>
          <a:stretch>
            <a:fillRect/>
          </a:stretch>
        </p:blipFill>
        <p:spPr>
          <a:xfrm>
            <a:off x="152400" y="1170125"/>
            <a:ext cx="8210550" cy="32956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/[lang]/home</a:t>
            </a:r>
            <a:endParaRPr/>
          </a:p>
        </p:txBody>
      </p:sp>
      <p:pic>
        <p:nvPicPr>
          <p:cNvPr id="999" name="Google Shape;999;p170"/>
          <p:cNvPicPr preferRelativeResize="0"/>
          <p:nvPr/>
        </p:nvPicPr>
        <p:blipFill>
          <a:blip r:embed="rId3">
            <a:alphaModFix/>
          </a:blip>
          <a:stretch>
            <a:fillRect/>
          </a:stretch>
        </p:blipFill>
        <p:spPr>
          <a:xfrm>
            <a:off x="152400" y="1170125"/>
            <a:ext cx="4906222" cy="38209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7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Errors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src/routes/counter/+page.svelte</a:t>
            </a:r>
            <a:endParaRPr/>
          </a:p>
        </p:txBody>
      </p:sp>
      <p:pic>
        <p:nvPicPr>
          <p:cNvPr id="148" name="Google Shape;148;p28"/>
          <p:cNvPicPr preferRelativeResize="0"/>
          <p:nvPr/>
        </p:nvPicPr>
        <p:blipFill>
          <a:blip r:embed="rId3">
            <a:alphaModFix/>
          </a:blip>
          <a:stretch>
            <a:fillRect/>
          </a:stretch>
        </p:blipFill>
        <p:spPr>
          <a:xfrm>
            <a:off x="152400" y="1170125"/>
            <a:ext cx="6000724" cy="3820974"/>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Errors</a:t>
            </a:r>
            <a:endParaRPr/>
          </a:p>
        </p:txBody>
      </p:sp>
      <p:sp>
        <p:nvSpPr>
          <p:cNvPr id="1010" name="Google Shape;1010;p1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sudah tahu bahwa jika terjadi error di SvelteKit, maka SvelteKit akan menampilkan komponen +error.svelte</a:t>
            </a:r>
            <a:endParaRPr/>
          </a:p>
          <a:p>
            <a:pPr indent="-342900" lvl="0" marL="457200" rtl="0" algn="l">
              <a:spcBef>
                <a:spcPts val="0"/>
              </a:spcBef>
              <a:spcAft>
                <a:spcPts val="0"/>
              </a:spcAft>
              <a:buSzPts val="1800"/>
              <a:buChar char="●"/>
            </a:pPr>
            <a:r>
              <a:rPr lang="id"/>
              <a:t>Sekarang kita akan bahas lebih detail tentang error di SvelteKit</a:t>
            </a:r>
            <a:endParaRPr/>
          </a:p>
          <a:p>
            <a:pPr indent="-342900" lvl="0" marL="457200" rtl="0" algn="l">
              <a:spcBef>
                <a:spcPts val="0"/>
              </a:spcBef>
              <a:spcAft>
                <a:spcPts val="0"/>
              </a:spcAft>
              <a:buSzPts val="1800"/>
              <a:buChar char="●"/>
            </a:pPr>
            <a:r>
              <a:rPr lang="id"/>
              <a:t>SvelteKit membagi error menjadi 2 jenis, expected error dan unexpected error</a:t>
            </a:r>
            <a:endParaRPr/>
          </a:p>
          <a:p>
            <a:pPr indent="-342900" lvl="0" marL="457200" rtl="0" algn="l">
              <a:spcBef>
                <a:spcPts val="0"/>
              </a:spcBef>
              <a:spcAft>
                <a:spcPts val="0"/>
              </a:spcAft>
              <a:buSzPts val="1800"/>
              <a:buChar char="●"/>
            </a:pPr>
            <a:r>
              <a:rPr lang="id"/>
              <a:t>Expected error artinya error yang memang sengaja kita buat, sedangkan Unexpected error merupakan error yang tidak terduga, biasanya karena ada kesalahan logic di aplikasi SvelteKit kita</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Unexpected Error</a:t>
            </a:r>
            <a:endParaRPr/>
          </a:p>
        </p:txBody>
      </p:sp>
      <p:sp>
        <p:nvSpPr>
          <p:cNvPr id="1016" name="Google Shape;1016;p1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Unexpected error terjadi ketika terjadi error yang tidak terduga. </a:t>
            </a:r>
            <a:endParaRPr/>
          </a:p>
          <a:p>
            <a:pPr indent="-342900" lvl="0" marL="457200" rtl="0" algn="l">
              <a:spcBef>
                <a:spcPts val="0"/>
              </a:spcBef>
              <a:spcAft>
                <a:spcPts val="0"/>
              </a:spcAft>
              <a:buSzPts val="1800"/>
              <a:buChar char="●"/>
            </a:pPr>
            <a:r>
              <a:rPr lang="id"/>
              <a:t>Saat terjadi unexpected error, maka secara otomatis SvelteKit akan memanggil throw error dengan page.status 500, dan page.error berisi object : </a:t>
            </a:r>
            <a:br>
              <a:rPr lang="id"/>
            </a:br>
            <a:r>
              <a:rPr lang="id"/>
              <a:t>{ "message": "Internal Error"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022" name="Google Shape;1022;p1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ini jika kita membuka halaman /products/[id], dan jika id tidak ditemukan, maka akan terjadi Unexpected error</a:t>
            </a:r>
            <a:endParaRPr/>
          </a:p>
          <a:p>
            <a:pPr indent="-342900" lvl="0" marL="457200" rtl="0" algn="l">
              <a:spcBef>
                <a:spcPts val="0"/>
              </a:spcBef>
              <a:spcAft>
                <a:spcPts val="0"/>
              </a:spcAft>
              <a:buSzPts val="1800"/>
              <a:buChar char="●"/>
            </a:pPr>
            <a:r>
              <a:rPr lang="id"/>
              <a:t>Sekarang kita akan coba buat halaman error di /products/[id]</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/products/[id]</a:t>
            </a:r>
            <a:endParaRPr/>
          </a:p>
        </p:txBody>
      </p:sp>
      <p:pic>
        <p:nvPicPr>
          <p:cNvPr id="1028" name="Google Shape;1028;p175"/>
          <p:cNvPicPr preferRelativeResize="0"/>
          <p:nvPr/>
        </p:nvPicPr>
        <p:blipFill>
          <a:blip r:embed="rId3">
            <a:alphaModFix/>
          </a:blip>
          <a:stretch>
            <a:fillRect/>
          </a:stretch>
        </p:blipFill>
        <p:spPr>
          <a:xfrm>
            <a:off x="152400" y="1170125"/>
            <a:ext cx="8460731" cy="38209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Expected Error</a:t>
            </a:r>
            <a:endParaRPr/>
          </a:p>
        </p:txBody>
      </p:sp>
      <p:sp>
        <p:nvSpPr>
          <p:cNvPr id="1034" name="Google Shape;1034;p1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Expected error biasanya dibuat secara sengaja menggunakan function error()</a:t>
            </a:r>
            <a:endParaRPr/>
          </a:p>
          <a:p>
            <a:pPr indent="-342900" lvl="0" marL="457200" rtl="0" algn="l">
              <a:spcBef>
                <a:spcPts val="0"/>
              </a:spcBef>
              <a:spcAft>
                <a:spcPts val="0"/>
              </a:spcAft>
              <a:buSzPts val="1800"/>
              <a:buChar char="●"/>
            </a:pPr>
            <a:r>
              <a:rPr lang="id" u="sng">
                <a:solidFill>
                  <a:schemeClr val="hlink"/>
                </a:solidFill>
                <a:hlinkClick r:id="rId3"/>
              </a:rPr>
              <a:t>https://svelte.dev/docs/kit/@sveltejs-kit#error</a:t>
            </a:r>
            <a:r>
              <a:rPr lang="id"/>
              <a:t> </a:t>
            </a:r>
            <a:endParaRPr/>
          </a:p>
          <a:p>
            <a:pPr indent="-342900" lvl="0" marL="457200" rtl="0" algn="l">
              <a:spcBef>
                <a:spcPts val="0"/>
              </a:spcBef>
              <a:spcAft>
                <a:spcPts val="0"/>
              </a:spcAft>
              <a:buSzPts val="1800"/>
              <a:buChar char="●"/>
            </a:pPr>
            <a:r>
              <a:rPr lang="id"/>
              <a:t>Function error() secara otomatis akan throw Error dan menyebabkan proses berhenti, sehingga SvelteKit secara otomatis akan menampilkan komponen +error.svelte</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040" name="Google Shape;1040;p1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ubah halaman /products/[id], dimana jika [id] tidak tersedia, kita akan buat menjadi error 404</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/products/[id]</a:t>
            </a:r>
            <a:endParaRPr/>
          </a:p>
        </p:txBody>
      </p:sp>
      <p:pic>
        <p:nvPicPr>
          <p:cNvPr id="1046" name="Google Shape;1046;p178"/>
          <p:cNvPicPr preferRelativeResize="0"/>
          <p:nvPr/>
        </p:nvPicPr>
        <p:blipFill>
          <a:blip r:embed="rId3">
            <a:alphaModFix/>
          </a:blip>
          <a:stretch>
            <a:fillRect/>
          </a:stretch>
        </p:blipFill>
        <p:spPr>
          <a:xfrm>
            <a:off x="152400" y="1170125"/>
            <a:ext cx="7071134" cy="38209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Link Option</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Link Option</a:t>
            </a:r>
            <a:endParaRPr/>
          </a:p>
        </p:txBody>
      </p:sp>
      <p:sp>
        <p:nvSpPr>
          <p:cNvPr id="1057" name="Google Shape;1057;p1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sudah bahas bahwa SveletKit menggunakan element &lt;a&gt; sebagai navigasi</a:t>
            </a:r>
            <a:endParaRPr/>
          </a:p>
          <a:p>
            <a:pPr indent="-342900" lvl="0" marL="457200" rtl="0" algn="l">
              <a:spcBef>
                <a:spcPts val="0"/>
              </a:spcBef>
              <a:spcAft>
                <a:spcPts val="0"/>
              </a:spcAft>
              <a:buSzPts val="1800"/>
              <a:buChar char="●"/>
            </a:pPr>
            <a:r>
              <a:rPr lang="id"/>
              <a:t>Secara default, link di SvelveKit memiliki opsi yang bisa kita ubah</a:t>
            </a:r>
            <a:endParaRPr/>
          </a:p>
          <a:p>
            <a:pPr indent="-342900" lvl="0" marL="457200" rtl="0" algn="l">
              <a:spcBef>
                <a:spcPts val="0"/>
              </a:spcBef>
              <a:spcAft>
                <a:spcPts val="0"/>
              </a:spcAft>
              <a:buSzPts val="1800"/>
              <a:buChar char="●"/>
            </a:pPr>
            <a:r>
              <a:rPr lang="id"/>
              <a:t>Jika kita perhatikan, secara default saat kita melakukan hover ke link, SvelveKit akan melakukan load data</a:t>
            </a:r>
            <a:endParaRPr/>
          </a:p>
          <a:p>
            <a:pPr indent="-342900" lvl="0" marL="457200" rtl="0" algn="l">
              <a:spcBef>
                <a:spcPts val="0"/>
              </a:spcBef>
              <a:spcAft>
                <a:spcPts val="0"/>
              </a:spcAft>
              <a:buSzPts val="1800"/>
              <a:buChar char="●"/>
            </a:pPr>
            <a:r>
              <a:rPr lang="id"/>
              <a:t>Ini bisa mempercepat proses perpindahan halaman sehingga tidak terjadi blank page ketika berpindah halaman</a:t>
            </a:r>
            <a:endParaRPr/>
          </a:p>
          <a:p>
            <a:pPr indent="-342900" lvl="0" marL="457200" rtl="0" algn="l">
              <a:spcBef>
                <a:spcPts val="0"/>
              </a:spcBef>
              <a:spcAft>
                <a:spcPts val="0"/>
              </a:spcAft>
              <a:buSzPts val="1800"/>
              <a:buChar char="●"/>
            </a:pPr>
            <a:r>
              <a:rPr lang="id"/>
              <a:t>Ada banyak opsi yang bisa kita gunakan untuk link</a:t>
            </a:r>
            <a:endParaRPr/>
          </a:p>
          <a:p>
            <a:pPr indent="-342900" lvl="0" marL="457200" rtl="0" algn="l">
              <a:spcBef>
                <a:spcPts val="0"/>
              </a:spcBef>
              <a:spcAft>
                <a:spcPts val="0"/>
              </a:spcAft>
              <a:buSzPts val="1800"/>
              <a:buChar char="●"/>
            </a:pPr>
            <a:r>
              <a:rPr lang="id" u="sng">
                <a:solidFill>
                  <a:schemeClr val="hlink"/>
                </a:solidFill>
                <a:hlinkClick r:id="rId3"/>
              </a:rPr>
              <a:t>https://svelte.dev/docs/kit/link-options</a:t>
            </a:r>
            <a:r>
              <a:rPr lang="id"/>
              <a:t>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063" name="Google Shape;1063;p1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Silahkan coba ubah link pada /routes/(default)/+layout.svelte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Navigation</a:t>
            </a:r>
            <a:endParaRPr/>
          </a:p>
        </p:txBody>
      </p:sp>
      <p:sp>
        <p:nvSpPr>
          <p:cNvPr id="154" name="Google Shape;15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pertama kali URL path diakses via browser, maka Svelte Kit akan melakukan SSR (Server Side Render)</a:t>
            </a:r>
            <a:endParaRPr/>
          </a:p>
          <a:p>
            <a:pPr indent="-342900" lvl="0" marL="457200" rtl="0" algn="l">
              <a:spcBef>
                <a:spcPts val="0"/>
              </a:spcBef>
              <a:spcAft>
                <a:spcPts val="0"/>
              </a:spcAft>
              <a:buSzPts val="1800"/>
              <a:buChar char="●"/>
            </a:pPr>
            <a:r>
              <a:rPr lang="id"/>
              <a:t>Namun ketika kita melakukan navigasi perpindahan halaman, maka akan melakukan CSR (Client Side Render)</a:t>
            </a:r>
            <a:endParaRPr/>
          </a:p>
          <a:p>
            <a:pPr indent="-342900" lvl="0" marL="457200" rtl="0" algn="l">
              <a:spcBef>
                <a:spcPts val="0"/>
              </a:spcBef>
              <a:spcAft>
                <a:spcPts val="0"/>
              </a:spcAft>
              <a:buSzPts val="1800"/>
              <a:buChar char="●"/>
            </a:pPr>
            <a:r>
              <a:rPr lang="id"/>
              <a:t>Svelte Kit tidak menggunakan komponen khusus untuk melakukan navigasi perpindahan halaman, kita masih tetap menggunakan element &lt;a&gt;, berbeda dengan React atau Vue yang perlu menggunakan komponen seperti &lt;Link&gt;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/routes/(default)/+layout.svelte</a:t>
            </a:r>
            <a:endParaRPr/>
          </a:p>
        </p:txBody>
      </p:sp>
      <p:pic>
        <p:nvPicPr>
          <p:cNvPr id="1069" name="Google Shape;1069;p182"/>
          <p:cNvPicPr preferRelativeResize="0"/>
          <p:nvPr/>
        </p:nvPicPr>
        <p:blipFill>
          <a:blip r:embed="rId3">
            <a:alphaModFix/>
          </a:blip>
          <a:stretch>
            <a:fillRect/>
          </a:stretch>
        </p:blipFill>
        <p:spPr>
          <a:xfrm>
            <a:off x="152400" y="1170125"/>
            <a:ext cx="4776218" cy="3820974"/>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Lib</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Lib</a:t>
            </a:r>
            <a:endParaRPr/>
          </a:p>
        </p:txBody>
      </p:sp>
      <p:sp>
        <p:nvSpPr>
          <p:cNvPr id="1080" name="Google Shape;1080;p1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SvelteKit secara otomatis akan membuat semua file didalam src/lib bisa diakses menggunakan alias $lib</a:t>
            </a:r>
            <a:endParaRPr/>
          </a:p>
          <a:p>
            <a:pPr indent="-342900" lvl="0" marL="457200" rtl="0" algn="l">
              <a:spcBef>
                <a:spcPts val="0"/>
              </a:spcBef>
              <a:spcAft>
                <a:spcPts val="0"/>
              </a:spcAft>
              <a:buSzPts val="1800"/>
              <a:buChar char="●"/>
            </a:pPr>
            <a:r>
              <a:rPr lang="id"/>
              <a:t>Misal kita bisa tempatkan komponen-komponen pada folder src/lib</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086" name="Google Shape;1086;p1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buat component src/lib/component/Counter.svelte</a:t>
            </a:r>
            <a:endParaRPr/>
          </a:p>
          <a:p>
            <a:pPr indent="-342900" lvl="0" marL="457200" rtl="0" algn="l">
              <a:spcBef>
                <a:spcPts val="0"/>
              </a:spcBef>
              <a:spcAft>
                <a:spcPts val="0"/>
              </a:spcAft>
              <a:buSzPts val="1800"/>
              <a:buChar char="●"/>
            </a:pPr>
            <a:r>
              <a:rPr lang="id"/>
              <a:t>Dan kita akan import komponen Counter tersebut di halaman /counter</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src/lib/components/Counter.svelte</a:t>
            </a:r>
            <a:endParaRPr/>
          </a:p>
        </p:txBody>
      </p:sp>
      <p:pic>
        <p:nvPicPr>
          <p:cNvPr id="1092" name="Google Shape;1092;p186"/>
          <p:cNvPicPr preferRelativeResize="0"/>
          <p:nvPr/>
        </p:nvPicPr>
        <p:blipFill>
          <a:blip r:embed="rId3">
            <a:alphaModFix/>
          </a:blip>
          <a:stretch>
            <a:fillRect/>
          </a:stretch>
        </p:blipFill>
        <p:spPr>
          <a:xfrm>
            <a:off x="152400" y="1170125"/>
            <a:ext cx="6319705" cy="382097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a:t>
            </a:r>
            <a:endParaRPr/>
          </a:p>
        </p:txBody>
      </p:sp>
      <p:pic>
        <p:nvPicPr>
          <p:cNvPr id="1098" name="Google Shape;1098;p187"/>
          <p:cNvPicPr preferRelativeResize="0"/>
          <p:nvPr/>
        </p:nvPicPr>
        <p:blipFill>
          <a:blip r:embed="rId3">
            <a:alphaModFix/>
          </a:blip>
          <a:stretch>
            <a:fillRect/>
          </a:stretch>
        </p:blipFill>
        <p:spPr>
          <a:xfrm>
            <a:off x="152400" y="1170125"/>
            <a:ext cx="8839201" cy="2764319"/>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Environment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Environment</a:t>
            </a:r>
            <a:endParaRPr/>
          </a:p>
        </p:txBody>
      </p:sp>
      <p:sp>
        <p:nvSpPr>
          <p:cNvPr id="1109" name="Google Shape;1109;p1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aplikasi, kita sering membuat konfigurasi yang dinamis di luar aplikasi (tidak di hardcode), dan biasanya kita simpan dalam environment</a:t>
            </a:r>
            <a:endParaRPr/>
          </a:p>
          <a:p>
            <a:pPr indent="-342900" lvl="0" marL="457200" rtl="0" algn="l">
              <a:spcBef>
                <a:spcPts val="0"/>
              </a:spcBef>
              <a:spcAft>
                <a:spcPts val="0"/>
              </a:spcAft>
              <a:buSzPts val="1800"/>
              <a:buChar char="●"/>
            </a:pPr>
            <a:r>
              <a:rPr lang="id"/>
              <a:t>Terdapat dua jenis data environment, static di file .env, dan dinamis yang kita set secara runtime</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Static Environment</a:t>
            </a:r>
            <a:endParaRPr/>
          </a:p>
        </p:txBody>
      </p:sp>
      <p:sp>
        <p:nvSpPr>
          <p:cNvPr id="1115" name="Google Shape;1115;p1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mengakses static environment, kita bisa menggunakan dua library, untuk private environment kita bisa gunakan : </a:t>
            </a:r>
            <a:br>
              <a:rPr lang="id"/>
            </a:br>
            <a:r>
              <a:rPr lang="id" u="sng">
                <a:solidFill>
                  <a:schemeClr val="hlink"/>
                </a:solidFill>
                <a:hlinkClick r:id="rId3"/>
              </a:rPr>
              <a:t>https://svelte.dev/docs/kit/$env-static-private</a:t>
            </a:r>
            <a:r>
              <a:rPr lang="id"/>
              <a:t> </a:t>
            </a:r>
            <a:endParaRPr/>
          </a:p>
          <a:p>
            <a:pPr indent="-342900" lvl="0" marL="457200" rtl="0" algn="l">
              <a:spcBef>
                <a:spcPts val="0"/>
              </a:spcBef>
              <a:spcAft>
                <a:spcPts val="0"/>
              </a:spcAft>
              <a:buSzPts val="1800"/>
              <a:buChar char="●"/>
            </a:pPr>
            <a:r>
              <a:rPr lang="id"/>
              <a:t>Untuk public environment, yang diawali dengan PUBLIC_, kita bisa gunakan :</a:t>
            </a:r>
            <a:br>
              <a:rPr lang="id"/>
            </a:br>
            <a:r>
              <a:rPr lang="id" u="sng">
                <a:solidFill>
                  <a:schemeClr val="hlink"/>
                </a:solidFill>
                <a:hlinkClick r:id="rId4"/>
              </a:rPr>
              <a:t>https://svelte.dev/docs/kit/$env-static-public</a:t>
            </a:r>
            <a:r>
              <a:rPr lang="id"/>
              <a:t>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121" name="Google Shape;1121;p1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tambahkan .env ke aplikasi lalu kita akan coba tampilkan pada init() server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src/routes/+page.svelte</a:t>
            </a:r>
            <a:endParaRPr/>
          </a:p>
        </p:txBody>
      </p:sp>
      <p:pic>
        <p:nvPicPr>
          <p:cNvPr id="160" name="Google Shape;160;p30"/>
          <p:cNvPicPr preferRelativeResize="0"/>
          <p:nvPr/>
        </p:nvPicPr>
        <p:blipFill>
          <a:blip r:embed="rId3">
            <a:alphaModFix/>
          </a:blip>
          <a:stretch>
            <a:fillRect/>
          </a:stretch>
        </p:blipFill>
        <p:spPr>
          <a:xfrm>
            <a:off x="152400" y="1170125"/>
            <a:ext cx="5758724" cy="21530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.env</a:t>
            </a:r>
            <a:endParaRPr/>
          </a:p>
        </p:txBody>
      </p:sp>
      <p:pic>
        <p:nvPicPr>
          <p:cNvPr id="1127" name="Google Shape;1127;p192"/>
          <p:cNvPicPr preferRelativeResize="0"/>
          <p:nvPr/>
        </p:nvPicPr>
        <p:blipFill>
          <a:blip r:embed="rId3">
            <a:alphaModFix/>
          </a:blip>
          <a:stretch>
            <a:fillRect/>
          </a:stretch>
        </p:blipFill>
        <p:spPr>
          <a:xfrm>
            <a:off x="152400" y="1170125"/>
            <a:ext cx="8839199" cy="353568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src/hooks.server.js</a:t>
            </a:r>
            <a:endParaRPr/>
          </a:p>
        </p:txBody>
      </p:sp>
      <p:pic>
        <p:nvPicPr>
          <p:cNvPr id="1133" name="Google Shape;1133;p193"/>
          <p:cNvPicPr preferRelativeResize="0"/>
          <p:nvPr/>
        </p:nvPicPr>
        <p:blipFill>
          <a:blip r:embed="rId3">
            <a:alphaModFix/>
          </a:blip>
          <a:stretch>
            <a:fillRect/>
          </a:stretch>
        </p:blipFill>
        <p:spPr>
          <a:xfrm>
            <a:off x="152400" y="1170125"/>
            <a:ext cx="8442390" cy="3820974"/>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Dynamic Environment</a:t>
            </a:r>
            <a:endParaRPr/>
          </a:p>
        </p:txBody>
      </p:sp>
      <p:sp>
        <p:nvSpPr>
          <p:cNvPr id="1139" name="Google Shape;1139;p1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Berbeda dengan static environment, dynamic environment biasanya di set secara runtime ketika aplikasi dijalankan</a:t>
            </a:r>
            <a:endParaRPr/>
          </a:p>
          <a:p>
            <a:pPr indent="-342900" lvl="0" marL="457200" rtl="0" algn="l">
              <a:spcBef>
                <a:spcPts val="0"/>
              </a:spcBef>
              <a:spcAft>
                <a:spcPts val="0"/>
              </a:spcAft>
              <a:buSzPts val="1800"/>
              <a:buChar char="●"/>
            </a:pPr>
            <a:r>
              <a:rPr lang="id"/>
              <a:t>Sama seperti static environment, kita bisa buat private dan public</a:t>
            </a:r>
            <a:endParaRPr/>
          </a:p>
          <a:p>
            <a:pPr indent="-342900" lvl="0" marL="457200" rtl="0" algn="l">
              <a:spcBef>
                <a:spcPts val="0"/>
              </a:spcBef>
              <a:spcAft>
                <a:spcPts val="0"/>
              </a:spcAft>
              <a:buSzPts val="1800"/>
              <a:buChar char="●"/>
            </a:pPr>
            <a:r>
              <a:rPr lang="id"/>
              <a:t>Untuk private dynamic environment, kita bisa gunakan :</a:t>
            </a:r>
            <a:br>
              <a:rPr lang="id"/>
            </a:br>
            <a:r>
              <a:rPr lang="id" u="sng">
                <a:solidFill>
                  <a:schemeClr val="hlink"/>
                </a:solidFill>
                <a:hlinkClick r:id="rId3"/>
              </a:rPr>
              <a:t>https://svelte.dev/docs/kit/$env-dynamic-private</a:t>
            </a:r>
            <a:endParaRPr/>
          </a:p>
          <a:p>
            <a:pPr indent="-342900" lvl="0" marL="457200" rtl="0" algn="l">
              <a:spcBef>
                <a:spcPts val="0"/>
              </a:spcBef>
              <a:spcAft>
                <a:spcPts val="0"/>
              </a:spcAft>
              <a:buSzPts val="1800"/>
              <a:buChar char="●"/>
            </a:pPr>
            <a:r>
              <a:rPr lang="id"/>
              <a:t>Untuk public dynamic environment, kita bisa gunakan :</a:t>
            </a:r>
            <a:br>
              <a:rPr lang="id"/>
            </a:br>
            <a:r>
              <a:rPr lang="id" u="sng">
                <a:solidFill>
                  <a:schemeClr val="hlink"/>
                </a:solidFill>
                <a:hlinkClick r:id="rId4"/>
              </a:rPr>
              <a:t>https://svelte.dev/docs/kit/$env-dynamic-public</a:t>
            </a:r>
            <a:r>
              <a:rPr lang="id"/>
              <a:t>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145" name="Google Shape;1145;p1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 menjalankan npm run dev, kita akan coba tambahkan environment variable menggunakan perintah :</a:t>
            </a:r>
            <a:br>
              <a:rPr lang="id"/>
            </a:br>
            <a:r>
              <a:rPr lang="id"/>
              <a:t>export HELLO=Eko</a:t>
            </a:r>
            <a:br>
              <a:rPr lang="id"/>
            </a:br>
            <a:r>
              <a:rPr lang="id"/>
              <a:t>export PUBLIC_HELLO=Eko</a:t>
            </a:r>
            <a:endParaRPr/>
          </a:p>
          <a:p>
            <a:pPr indent="-342900" lvl="0" marL="457200" rtl="0" algn="l">
              <a:spcBef>
                <a:spcPts val="0"/>
              </a:spcBef>
              <a:spcAft>
                <a:spcPts val="0"/>
              </a:spcAft>
              <a:buSzPts val="1800"/>
              <a:buChar char="●"/>
            </a:pPr>
            <a:r>
              <a:rPr lang="id"/>
              <a:t>Jika menggunakan Windows, kita tidak menggunakan perintah export, melainkan menggunakan set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src/hooks.server.js</a:t>
            </a:r>
            <a:endParaRPr/>
          </a:p>
        </p:txBody>
      </p:sp>
      <p:pic>
        <p:nvPicPr>
          <p:cNvPr id="1151" name="Google Shape;1151;p196"/>
          <p:cNvPicPr preferRelativeResize="0"/>
          <p:nvPr/>
        </p:nvPicPr>
        <p:blipFill>
          <a:blip r:embed="rId3">
            <a:alphaModFix/>
          </a:blip>
          <a:stretch>
            <a:fillRect/>
          </a:stretch>
        </p:blipFill>
        <p:spPr>
          <a:xfrm>
            <a:off x="152400" y="1170125"/>
            <a:ext cx="6189064" cy="38209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Server Only Modules</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 Only Modules</a:t>
            </a:r>
            <a:endParaRPr/>
          </a:p>
        </p:txBody>
      </p:sp>
      <p:sp>
        <p:nvSpPr>
          <p:cNvPr id="1162" name="Google Shape;1162;p1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Hal yang kadang membingungkan saat menggunakan SvelteKit adalah, ketika kita membuat kode yang bisa digunakan di Server dan Client</a:t>
            </a:r>
            <a:endParaRPr/>
          </a:p>
          <a:p>
            <a:pPr indent="-342900" lvl="0" marL="457200" rtl="0" algn="l">
              <a:spcBef>
                <a:spcPts val="0"/>
              </a:spcBef>
              <a:spcAft>
                <a:spcPts val="0"/>
              </a:spcAft>
              <a:buSzPts val="1800"/>
              <a:buChar char="●"/>
            </a:pPr>
            <a:r>
              <a:rPr lang="id"/>
              <a:t>Oleh karena itu, jika kita ingin membuat kode JavaScript yang hanya bisa digunakan di Server, jangan lupa tambahkan nama .server pada file tersebut</a:t>
            </a:r>
            <a:endParaRPr/>
          </a:p>
          <a:p>
            <a:pPr indent="-342900" lvl="0" marL="457200" rtl="0" algn="l">
              <a:spcBef>
                <a:spcPts val="0"/>
              </a:spcBef>
              <a:spcAft>
                <a:spcPts val="0"/>
              </a:spcAft>
              <a:buSzPts val="1800"/>
              <a:buChar char="●"/>
            </a:pPr>
            <a:r>
              <a:rPr lang="id"/>
              <a:t>Atau kita bisa simpan di folder src/lib/server</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168" name="Google Shape;1168;p1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tambahkan kode contoh misal koneksi ke database di src/lib/server</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2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src/lib/server/database.js</a:t>
            </a:r>
            <a:endParaRPr/>
          </a:p>
        </p:txBody>
      </p:sp>
      <p:pic>
        <p:nvPicPr>
          <p:cNvPr id="1174" name="Google Shape;1174;p200"/>
          <p:cNvPicPr preferRelativeResize="0"/>
          <p:nvPr/>
        </p:nvPicPr>
        <p:blipFill>
          <a:blip r:embed="rId3">
            <a:alphaModFix/>
          </a:blip>
          <a:stretch>
            <a:fillRect/>
          </a:stretch>
        </p:blipFill>
        <p:spPr>
          <a:xfrm>
            <a:off x="152400" y="1170125"/>
            <a:ext cx="8839202" cy="2639042"/>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2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src/hooks.server.js</a:t>
            </a:r>
            <a:endParaRPr/>
          </a:p>
        </p:txBody>
      </p:sp>
      <p:pic>
        <p:nvPicPr>
          <p:cNvPr id="1180" name="Google Shape;1180;p201"/>
          <p:cNvPicPr preferRelativeResize="0"/>
          <p:nvPr/>
        </p:nvPicPr>
        <p:blipFill>
          <a:blip r:embed="rId3">
            <a:alphaModFix/>
          </a:blip>
          <a:stretch>
            <a:fillRect/>
          </a:stretch>
        </p:blipFill>
        <p:spPr>
          <a:xfrm>
            <a:off x="152400" y="1170125"/>
            <a:ext cx="6753352"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Layout</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Building App</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Building App</a:t>
            </a:r>
            <a:endParaRPr/>
          </a:p>
        </p:txBody>
      </p:sp>
      <p:sp>
        <p:nvSpPr>
          <p:cNvPr id="1191" name="Google Shape;1191;p2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Setelah aplikasi SvelteKit yang kita buat selesai, selanjutnya kita perlu build aplikasinya agar menjadi file yang siap untuk didistribusikan</a:t>
            </a:r>
            <a:endParaRPr/>
          </a:p>
          <a:p>
            <a:pPr indent="-342900" lvl="0" marL="457200" rtl="0" algn="l">
              <a:spcBef>
                <a:spcPts val="0"/>
              </a:spcBef>
              <a:spcAft>
                <a:spcPts val="0"/>
              </a:spcAft>
              <a:buSzPts val="1800"/>
              <a:buChar char="●"/>
            </a:pPr>
            <a:r>
              <a:rPr lang="id"/>
              <a:t>SvelteKit menggunakan Vite, jadi untuk build aplikasinya, kita bisa gunakan perintah “vite build”, atau “npm run build”</a:t>
            </a:r>
            <a:endParaRPr/>
          </a:p>
          <a:p>
            <a:pPr indent="-342900" lvl="0" marL="457200" rtl="0" algn="l">
              <a:spcBef>
                <a:spcPts val="0"/>
              </a:spcBef>
              <a:spcAft>
                <a:spcPts val="0"/>
              </a:spcAft>
              <a:buSzPts val="1800"/>
              <a:buChar char="●"/>
            </a:pPr>
            <a:r>
              <a:rPr lang="id"/>
              <a:t>Vite akan membuat kode yang optimal dari kode aplikasi kita, baik itu kode server dan kode client (browser)</a:t>
            </a:r>
            <a:endParaRPr/>
          </a:p>
          <a:p>
            <a:pPr indent="-342900" lvl="0" marL="457200" rtl="0" algn="l">
              <a:spcBef>
                <a:spcPts val="0"/>
              </a:spcBef>
              <a:spcAft>
                <a:spcPts val="0"/>
              </a:spcAft>
              <a:buSzPts val="1800"/>
              <a:buChar char="●"/>
            </a:pPr>
            <a:r>
              <a:rPr lang="id"/>
              <a:t>Jika ada prerender, maka halaman prerender juga akan dibuat ketika proses build</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Build Stage</a:t>
            </a:r>
            <a:endParaRPr/>
          </a:p>
        </p:txBody>
      </p:sp>
      <p:sp>
        <p:nvSpPr>
          <p:cNvPr id="1197" name="Google Shape;1197;p2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Perlu diperhatikan, saat proses build ini, semua kode di page dan layout, server maupun client akan di load oleh SvelteKit untuk melakukan analisis</a:t>
            </a:r>
            <a:endParaRPr/>
          </a:p>
          <a:p>
            <a:pPr indent="-342900" lvl="0" marL="457200" rtl="0" algn="l">
              <a:spcBef>
                <a:spcPts val="0"/>
              </a:spcBef>
              <a:spcAft>
                <a:spcPts val="0"/>
              </a:spcAft>
              <a:buSzPts val="1800"/>
              <a:buChar char="●"/>
            </a:pPr>
            <a:r>
              <a:rPr lang="id"/>
              <a:t>Oleh karena itu, jika ada kode yang seharusnya tidak di load pada waktu build, seharusnya harus kita tandai</a:t>
            </a:r>
            <a:endParaRPr/>
          </a:p>
          <a:p>
            <a:pPr indent="-342900" lvl="0" marL="457200" rtl="0" algn="l">
              <a:spcBef>
                <a:spcPts val="0"/>
              </a:spcBef>
              <a:spcAft>
                <a:spcPts val="0"/>
              </a:spcAft>
              <a:buSzPts val="1800"/>
              <a:buChar char="●"/>
            </a:pPr>
            <a:r>
              <a:rPr lang="id"/>
              <a:t>Contoh misal jika kita menambahkan perintah load ke database di Load Function</a:t>
            </a:r>
            <a:endParaRPr/>
          </a:p>
          <a:p>
            <a:pPr indent="-342900" lvl="0" marL="457200" rtl="0" algn="l">
              <a:spcBef>
                <a:spcPts val="0"/>
              </a:spcBef>
              <a:spcAft>
                <a:spcPts val="0"/>
              </a:spcAft>
              <a:buSzPts val="1800"/>
              <a:buChar char="●"/>
            </a:pPr>
            <a:r>
              <a:rPr lang="id"/>
              <a:t>Mungkin ada baiknya jangan dieksekusi pada proses build</a:t>
            </a:r>
            <a:endParaRPr/>
          </a:p>
          <a:p>
            <a:pPr indent="-342900" lvl="0" marL="457200" rtl="0" algn="l">
              <a:spcBef>
                <a:spcPts val="0"/>
              </a:spcBef>
              <a:spcAft>
                <a:spcPts val="0"/>
              </a:spcAft>
              <a:buSzPts val="1800"/>
              <a:buChar char="●"/>
            </a:pPr>
            <a:r>
              <a:rPr lang="id"/>
              <a:t>Kita bisa gunakan flag building untuk mengecek apakah ini proses build atau bukan</a:t>
            </a:r>
            <a:endParaRPr/>
          </a:p>
          <a:p>
            <a:pPr indent="-342900" lvl="0" marL="457200" rtl="0" algn="l">
              <a:spcBef>
                <a:spcPts val="0"/>
              </a:spcBef>
              <a:spcAft>
                <a:spcPts val="0"/>
              </a:spcAft>
              <a:buSzPts val="1800"/>
              <a:buChar char="●"/>
            </a:pPr>
            <a:r>
              <a:rPr lang="id" u="sng">
                <a:solidFill>
                  <a:schemeClr val="hlink"/>
                </a:solidFill>
                <a:hlinkClick r:id="rId3"/>
              </a:rPr>
              <a:t>https://svelte.dev/docs/kit/$app-environment#building</a:t>
            </a:r>
            <a:r>
              <a:rPr lang="id"/>
              <a:t>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203" name="Google Shape;1203;p2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memanggil connect() di database.js pada Load Function di halaman /counter</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a:t>
            </a:r>
            <a:endParaRPr/>
          </a:p>
        </p:txBody>
      </p:sp>
      <p:pic>
        <p:nvPicPr>
          <p:cNvPr id="1209" name="Google Shape;1209;p206"/>
          <p:cNvPicPr preferRelativeResize="0"/>
          <p:nvPr/>
        </p:nvPicPr>
        <p:blipFill>
          <a:blip r:embed="rId3">
            <a:alphaModFix/>
          </a:blip>
          <a:stretch>
            <a:fillRect/>
          </a:stretch>
        </p:blipFill>
        <p:spPr>
          <a:xfrm>
            <a:off x="152400" y="1170125"/>
            <a:ext cx="7000572" cy="382097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Preview</a:t>
            </a:r>
            <a:endParaRPr/>
          </a:p>
        </p:txBody>
      </p:sp>
      <p:sp>
        <p:nvSpPr>
          <p:cNvPr id="1215" name="Google Shape;1215;p2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Setelah kita melakukan build aplikasi SvelteKit, kita bisa lihat hasilnya dengan cara menjalankanya menggunakan mode preview</a:t>
            </a:r>
            <a:endParaRPr/>
          </a:p>
          <a:p>
            <a:pPr indent="-342900" lvl="0" marL="457200" rtl="0" algn="l">
              <a:spcBef>
                <a:spcPts val="0"/>
              </a:spcBef>
              <a:spcAft>
                <a:spcPts val="0"/>
              </a:spcAft>
              <a:buSzPts val="1800"/>
              <a:buChar char="●"/>
            </a:pPr>
            <a:r>
              <a:rPr lang="id"/>
              <a:t>Kita bisa gunakan perintah “vite preview” atau “npm run preview”</a:t>
            </a:r>
            <a:endParaRPr/>
          </a:p>
          <a:p>
            <a:pPr indent="-342900" lvl="0" marL="457200" rtl="0" algn="l">
              <a:spcBef>
                <a:spcPts val="0"/>
              </a:spcBef>
              <a:spcAft>
                <a:spcPts val="0"/>
              </a:spcAft>
              <a:buSzPts val="1800"/>
              <a:buChar char="●"/>
            </a:pPr>
            <a:r>
              <a:rPr lang="id"/>
              <a:t>Karena preview itu akan menjalankan hasil build, maka tidak ada fitur hot reload seperti “vite run”</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221" name="Google Shape;1221;p2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Silahkan build aplikasi yang sudah kita buat, dan coba preview hasilnya</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2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 Dynamic Environment di Prerender</a:t>
            </a:r>
            <a:endParaRPr/>
          </a:p>
        </p:txBody>
      </p:sp>
      <p:pic>
        <p:nvPicPr>
          <p:cNvPr id="1227" name="Google Shape;1227;p209"/>
          <p:cNvPicPr preferRelativeResize="0"/>
          <p:nvPr/>
        </p:nvPicPr>
        <p:blipFill>
          <a:blip r:embed="rId3">
            <a:alphaModFix/>
          </a:blip>
          <a:stretch>
            <a:fillRect/>
          </a:stretch>
        </p:blipFill>
        <p:spPr>
          <a:xfrm>
            <a:off x="152400" y="1170125"/>
            <a:ext cx="8839199" cy="3002344"/>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2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Prerender Error</a:t>
            </a:r>
            <a:endParaRPr/>
          </a:p>
        </p:txBody>
      </p:sp>
      <p:sp>
        <p:nvSpPr>
          <p:cNvPr id="1233" name="Google Shape;1233;p2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dibuat materi ini, SvelteKit masih tidak mendukung penggunakan dynamic environment untuk halaman prerender</a:t>
            </a:r>
            <a:endParaRPr/>
          </a:p>
          <a:p>
            <a:pPr indent="-342900" lvl="0" marL="457200" rtl="0" algn="l">
              <a:spcBef>
                <a:spcPts val="0"/>
              </a:spcBef>
              <a:spcAft>
                <a:spcPts val="0"/>
              </a:spcAft>
              <a:buSzPts val="1800"/>
              <a:buChar char="●"/>
            </a:pPr>
            <a:r>
              <a:rPr lang="id"/>
              <a:t>Oleh karena itu, kita harus ubah menjadi static environment, atau tidak menggunakan feature prerender</a:t>
            </a:r>
            <a:endParaRPr/>
          </a:p>
          <a:p>
            <a:pPr indent="-342900" lvl="0" marL="457200" rtl="0" algn="l">
              <a:spcBef>
                <a:spcPts val="0"/>
              </a:spcBef>
              <a:spcAft>
                <a:spcPts val="0"/>
              </a:spcAft>
              <a:buSzPts val="1800"/>
              <a:buChar char="●"/>
            </a:pPr>
            <a:r>
              <a:rPr lang="id"/>
              <a:t>Misal pada kasus ini, saya akan coba ubah dynamic environment menjadi static environment</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2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src/hooks.server.js</a:t>
            </a:r>
            <a:endParaRPr/>
          </a:p>
        </p:txBody>
      </p:sp>
      <p:pic>
        <p:nvPicPr>
          <p:cNvPr id="1239" name="Google Shape;1239;p211"/>
          <p:cNvPicPr preferRelativeResize="0"/>
          <p:nvPr/>
        </p:nvPicPr>
        <p:blipFill>
          <a:blip r:embed="rId3">
            <a:alphaModFix/>
          </a:blip>
          <a:stretch>
            <a:fillRect/>
          </a:stretch>
        </p:blipFill>
        <p:spPr>
          <a:xfrm>
            <a:off x="152400" y="1170125"/>
            <a:ext cx="7536543"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rotWithShape="1">
          <a:blip r:embed="rId3">
            <a:alphaModFix/>
          </a:blip>
          <a:srcRect b="0" l="0" r="0" t="14074"/>
          <a:stretch/>
        </p:blipFill>
        <p:spPr>
          <a:xfrm>
            <a:off x="1800" y="-101050"/>
            <a:ext cx="9144003" cy="5244550"/>
          </a:xfrm>
          <a:prstGeom prst="rect">
            <a:avLst/>
          </a:prstGeom>
          <a:noFill/>
          <a:ln>
            <a:noFill/>
          </a:ln>
        </p:spPr>
      </p:pic>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67" name="Google Shape;67;p14"/>
          <p:cNvSpPr txBox="1"/>
          <p:nvPr>
            <p:ph idx="1" type="body"/>
          </p:nvPr>
        </p:nvSpPr>
        <p:spPr>
          <a:xfrm>
            <a:off x="311700" y="1152475"/>
            <a:ext cx="493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id">
                <a:solidFill>
                  <a:schemeClr val="dk1"/>
                </a:solidFill>
              </a:rPr>
              <a:t>Technical architect at one of the biggest ecommerce company in Indonesia</a:t>
            </a:r>
            <a:endParaRPr>
              <a:solidFill>
                <a:schemeClr val="dk1"/>
              </a:solidFill>
            </a:endParaRPr>
          </a:p>
          <a:p>
            <a:pPr indent="-342900" lvl="0" marL="457200" rtl="0" algn="l">
              <a:spcBef>
                <a:spcPts val="0"/>
              </a:spcBef>
              <a:spcAft>
                <a:spcPts val="0"/>
              </a:spcAft>
              <a:buClr>
                <a:schemeClr val="dk1"/>
              </a:buClr>
              <a:buSzPts val="1800"/>
              <a:buChar char="●"/>
            </a:pPr>
            <a:r>
              <a:rPr lang="id">
                <a:solidFill>
                  <a:schemeClr val="dk1"/>
                </a:solidFill>
              </a:rPr>
              <a:t>14+ years experiences</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4"/>
              </a:rPr>
              <a:t>www.programmerzamannow.com</a:t>
            </a:r>
            <a:r>
              <a:rPr lang="id">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5"/>
              </a:rPr>
              <a:t>youtube.com/c/ProgrammerZamanNow</a:t>
            </a:r>
            <a:r>
              <a:rPr lang="id">
                <a:solidFill>
                  <a:schemeClr val="dk1"/>
                </a:solidFill>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Layout</a:t>
            </a:r>
            <a:endParaRPr/>
          </a:p>
        </p:txBody>
      </p:sp>
      <p:sp>
        <p:nvSpPr>
          <p:cNvPr id="171" name="Google Shape;17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membuat halaman web, kadang kita membuat halaman yang memiliki tata letak (layout) yang mirip</a:t>
            </a:r>
            <a:endParaRPr/>
          </a:p>
          <a:p>
            <a:pPr indent="-342900" lvl="0" marL="457200" rtl="0" algn="l">
              <a:spcBef>
                <a:spcPts val="0"/>
              </a:spcBef>
              <a:spcAft>
                <a:spcPts val="0"/>
              </a:spcAft>
              <a:buSzPts val="1800"/>
              <a:buChar char="●"/>
            </a:pPr>
            <a:r>
              <a:rPr lang="id"/>
              <a:t>Jika kita membuat komponen tiap halaman, maka itu bukan hal yang efektif</a:t>
            </a:r>
            <a:endParaRPr/>
          </a:p>
          <a:p>
            <a:pPr indent="-342900" lvl="0" marL="457200" rtl="0" algn="l">
              <a:spcBef>
                <a:spcPts val="0"/>
              </a:spcBef>
              <a:spcAft>
                <a:spcPts val="0"/>
              </a:spcAft>
              <a:buSzPts val="1800"/>
              <a:buChar char="●"/>
            </a:pPr>
            <a:r>
              <a:rPr lang="id"/>
              <a:t>Svelte memiliki fitur yang bisa kita gunakan untuk membuat Layout</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21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Adapter</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2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Adapter</a:t>
            </a:r>
            <a:endParaRPr/>
          </a:p>
        </p:txBody>
      </p:sp>
      <p:sp>
        <p:nvSpPr>
          <p:cNvPr id="1250" name="Google Shape;1250;p2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Setelah kita build aplikasi SvelteKit yang kita buat, kita tidak bisa langsung menjalannya. Dan vite preview bukanlah cara untuk menjalankan aplikasi SvelteKit di production</a:t>
            </a:r>
            <a:endParaRPr/>
          </a:p>
          <a:p>
            <a:pPr indent="-342900" lvl="0" marL="457200" rtl="0" algn="l">
              <a:spcBef>
                <a:spcPts val="0"/>
              </a:spcBef>
              <a:spcAft>
                <a:spcPts val="0"/>
              </a:spcAft>
              <a:buSzPts val="1800"/>
              <a:buChar char="●"/>
            </a:pPr>
            <a:r>
              <a:rPr lang="id"/>
              <a:t>Kita harus menggunakan Adapter untuk menjalankan aplikasi SvelteKit yang sudah kita buat</a:t>
            </a:r>
            <a:endParaRPr/>
          </a:p>
          <a:p>
            <a:pPr indent="-342900" lvl="0" marL="457200" rtl="0" algn="l">
              <a:spcBef>
                <a:spcPts val="0"/>
              </a:spcBef>
              <a:spcAft>
                <a:spcPts val="0"/>
              </a:spcAft>
              <a:buSzPts val="1800"/>
              <a:buChar char="●"/>
            </a:pPr>
            <a:r>
              <a:rPr lang="id"/>
              <a:t>Ada banyak adapter yang didukung oleh SvelteKit, tapi pada materi ini kita akan menggunakan NodeJS</a:t>
            </a:r>
            <a:endParaRPr/>
          </a:p>
          <a:p>
            <a:pPr indent="-342900" lvl="0" marL="457200" rtl="0" algn="l">
              <a:spcBef>
                <a:spcPts val="0"/>
              </a:spcBef>
              <a:spcAft>
                <a:spcPts val="0"/>
              </a:spcAft>
              <a:buSzPts val="1800"/>
              <a:buChar char="●"/>
            </a:pPr>
            <a:r>
              <a:rPr lang="id" u="sng">
                <a:solidFill>
                  <a:schemeClr val="hlink"/>
                </a:solidFill>
                <a:hlinkClick r:id="rId3"/>
              </a:rPr>
              <a:t>https://svelte.dev/docs/kit/adapters</a:t>
            </a:r>
            <a:r>
              <a:rPr lang="id"/>
              <a:t>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2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Node Server</a:t>
            </a:r>
            <a:endParaRPr/>
          </a:p>
        </p:txBody>
      </p:sp>
      <p:sp>
        <p:nvSpPr>
          <p:cNvPr id="1256" name="Google Shape;1256;p2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menambahkan adapter NodeJS, kita perlu tambahkan dependency yang dibutuhkan :</a:t>
            </a:r>
            <a:br>
              <a:rPr lang="id"/>
            </a:br>
            <a:r>
              <a:rPr lang="id"/>
              <a:t>npm i -D @sveltejs/adapter-node</a:t>
            </a:r>
            <a:endParaRPr/>
          </a:p>
          <a:p>
            <a:pPr indent="-342900" lvl="0" marL="457200" rtl="0" algn="l">
              <a:spcBef>
                <a:spcPts val="0"/>
              </a:spcBef>
              <a:spcAft>
                <a:spcPts val="0"/>
              </a:spcAft>
              <a:buSzPts val="1800"/>
              <a:buChar char="●"/>
            </a:pPr>
            <a:r>
              <a:rPr lang="id"/>
              <a:t>Selanjutnya kita perlu mengubah konfigurasi SvelteKit untuk menggunakan NodeJS Adapter</a:t>
            </a:r>
            <a:endParaRPr/>
          </a:p>
          <a:p>
            <a:pPr indent="-342900" lvl="0" marL="457200" rtl="0" algn="l">
              <a:spcBef>
                <a:spcPts val="0"/>
              </a:spcBef>
              <a:spcAft>
                <a:spcPts val="0"/>
              </a:spcAft>
              <a:buSzPts val="1800"/>
              <a:buChar char="●"/>
            </a:pPr>
            <a:r>
              <a:rPr lang="id" u="sng">
                <a:solidFill>
                  <a:schemeClr val="hlink"/>
                </a:solidFill>
                <a:hlinkClick r:id="rId3"/>
              </a:rPr>
              <a:t>https://svelte.dev/docs/kit/adapter-node</a:t>
            </a:r>
            <a:r>
              <a:rPr lang="id"/>
              <a:t>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262" name="Google Shape;1262;p2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Ikuti tahapan pada halaman Node Server Adapter untuk menjalankan aplikasi SvelteKit yang sudah kita buat</a:t>
            </a:r>
            <a:endParaRPr/>
          </a:p>
          <a:p>
            <a:pPr indent="-342900" lvl="0" marL="457200" rtl="0" algn="l">
              <a:spcBef>
                <a:spcPts val="0"/>
              </a:spcBef>
              <a:spcAft>
                <a:spcPts val="0"/>
              </a:spcAft>
              <a:buSzPts val="1800"/>
              <a:buChar char="●"/>
            </a:pPr>
            <a:r>
              <a:rPr lang="id" u="sng">
                <a:solidFill>
                  <a:schemeClr val="accent5"/>
                </a:solidFill>
                <a:hlinkClick r:id="rId3">
                  <a:extLst>
                    <a:ext uri="{A12FA001-AC4F-418D-AE19-62706E023703}">
                      <ahyp:hlinkClr val="tx"/>
                    </a:ext>
                  </a:extLst>
                </a:hlinkClick>
              </a:rPr>
              <a:t>https://svelte.dev/docs/kit/adapter-node</a:t>
            </a:r>
            <a:r>
              <a:rPr lang="id"/>
              <a:t>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21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Single Page Application</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2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Single Page Application</a:t>
            </a:r>
            <a:endParaRPr/>
          </a:p>
        </p:txBody>
      </p:sp>
      <p:sp>
        <p:nvSpPr>
          <p:cNvPr id="1273" name="Google Shape;1273;p2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Salah satu yang biasa dilakukan ketika membuat Web Frontend adalah membuat SPA (Single Page Application)</a:t>
            </a:r>
            <a:endParaRPr/>
          </a:p>
          <a:p>
            <a:pPr indent="-342900" lvl="0" marL="457200" rtl="0" algn="l">
              <a:spcBef>
                <a:spcPts val="0"/>
              </a:spcBef>
              <a:spcAft>
                <a:spcPts val="0"/>
              </a:spcAft>
              <a:buSzPts val="1800"/>
              <a:buChar char="●"/>
            </a:pPr>
            <a:r>
              <a:rPr lang="id"/>
              <a:t>SvelteKit bisa digunakan untuk membuat aplikasi SPA</a:t>
            </a:r>
            <a:endParaRPr/>
          </a:p>
          <a:p>
            <a:pPr indent="-342900" lvl="0" marL="457200" rtl="0" algn="l">
              <a:spcBef>
                <a:spcPts val="0"/>
              </a:spcBef>
              <a:spcAft>
                <a:spcPts val="0"/>
              </a:spcAft>
              <a:buSzPts val="1800"/>
              <a:buChar char="●"/>
            </a:pPr>
            <a:r>
              <a:rPr lang="id"/>
              <a:t>Namun, syaratnya kita tidak boleh menggunakan fitur Server, jadi harus dipastikan bahwa tidak ada kode Server di project kita</a:t>
            </a:r>
            <a:endParaRPr/>
          </a:p>
          <a:p>
            <a:pPr indent="-342900" lvl="0" marL="457200" rtl="0" algn="l">
              <a:spcBef>
                <a:spcPts val="0"/>
              </a:spcBef>
              <a:spcAft>
                <a:spcPts val="0"/>
              </a:spcAft>
              <a:buSzPts val="1800"/>
              <a:buChar char="●"/>
            </a:pPr>
            <a:r>
              <a:rPr lang="id" u="sng">
                <a:solidFill>
                  <a:schemeClr val="hlink"/>
                </a:solidFill>
                <a:hlinkClick r:id="rId3"/>
              </a:rPr>
              <a:t>https://svelte.dev/docs/kit/single-page-apps</a:t>
            </a:r>
            <a:r>
              <a:rPr lang="id"/>
              <a:t>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21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Referensi</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Referensi</a:t>
            </a:r>
            <a:endParaRPr/>
          </a:p>
        </p:txBody>
      </p:sp>
      <p:sp>
        <p:nvSpPr>
          <p:cNvPr id="1284" name="Google Shape;1284;p2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u="sng">
                <a:solidFill>
                  <a:schemeClr val="hlink"/>
                </a:solidFill>
                <a:hlinkClick r:id="rId3"/>
              </a:rPr>
              <a:t>https://svelte.dev/docs/kit/introduction</a:t>
            </a:r>
            <a:r>
              <a:rPr lang="id"/>
              <a:t> </a:t>
            </a:r>
            <a:endParaRPr/>
          </a:p>
          <a:p>
            <a:pPr indent="-342900" lvl="0" marL="457200" rtl="0" algn="l">
              <a:spcBef>
                <a:spcPts val="0"/>
              </a:spcBef>
              <a:spcAft>
                <a:spcPts val="0"/>
              </a:spcAft>
              <a:buSzPts val="1800"/>
              <a:buChar char="●"/>
            </a:pPr>
            <a:r>
              <a:rPr lang="id" u="sng">
                <a:solidFill>
                  <a:schemeClr val="hlink"/>
                </a:solidFill>
                <a:hlinkClick r:id="rId4"/>
              </a:rPr>
              <a:t>https://svelte.dev/tutorial/kit/introducing-sveltekit</a:t>
            </a:r>
            <a:r>
              <a:rPr lang="id"/>
              <a:t> </a:t>
            </a:r>
            <a:endParaRPr/>
          </a:p>
          <a:p>
            <a:pPr indent="-342900" lvl="0" marL="457200" rtl="0" algn="l">
              <a:spcBef>
                <a:spcPts val="0"/>
              </a:spcBef>
              <a:spcAft>
                <a:spcPts val="0"/>
              </a:spcAft>
              <a:buSzPts val="1800"/>
              <a:buChar char="●"/>
            </a:pPr>
            <a:r>
              <a:rPr lang="id" u="sng">
                <a:solidFill>
                  <a:schemeClr val="hlink"/>
                </a:solidFill>
                <a:hlinkClick r:id="rId5"/>
              </a:rPr>
              <a:t>https://github.com/sveltejs/kit</a:t>
            </a:r>
            <a:r>
              <a:rPr lang="id"/>
              <a:t>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2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295" name="Google Shape;1295;p2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Mulai membuat web frontend menggunakan Svelte</a:t>
            </a:r>
            <a:endParaRPr/>
          </a:p>
          <a:p>
            <a:pPr indent="-342900" lvl="0" marL="457200" rtl="0" algn="l">
              <a:spcBef>
                <a:spcPts val="0"/>
              </a:spcBef>
              <a:spcAft>
                <a:spcPts val="0"/>
              </a:spcAft>
              <a:buSzPts val="1800"/>
              <a:buChar char="●"/>
            </a:pPr>
            <a:r>
              <a:rPr lang="id"/>
              <a:t>Perbanyak studi kasus menggunakan Svelte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Layout</a:t>
            </a:r>
            <a:endParaRPr/>
          </a:p>
        </p:txBody>
      </p:sp>
      <p:sp>
        <p:nvSpPr>
          <p:cNvPr id="177" name="Google Shape;17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Layout, kita bisa membuat file +layout.svelte pada routes</a:t>
            </a:r>
            <a:endParaRPr/>
          </a:p>
          <a:p>
            <a:pPr indent="-342900" lvl="0" marL="457200" rtl="0" algn="l">
              <a:spcBef>
                <a:spcPts val="0"/>
              </a:spcBef>
              <a:spcAft>
                <a:spcPts val="0"/>
              </a:spcAft>
              <a:buSzPts val="1800"/>
              <a:buChar char="●"/>
            </a:pPr>
            <a:r>
              <a:rPr lang="id"/>
              <a:t>Secara default halaman akan dibuat dalam snipped bernama children</a:t>
            </a:r>
            <a:endParaRPr/>
          </a:p>
          <a:p>
            <a:pPr indent="-342900" lvl="0" marL="457200" rtl="0" algn="l">
              <a:spcBef>
                <a:spcPts val="0"/>
              </a:spcBef>
              <a:spcAft>
                <a:spcPts val="0"/>
              </a:spcAft>
              <a:buSzPts val="1800"/>
              <a:buChar char="●"/>
            </a:pPr>
            <a:r>
              <a:rPr lang="id"/>
              <a:t>Sehingga kita bisa menggunakan @render children() untuk me-render halamannya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83" name="Google Shape;18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 Layout yang berisikan menu menuju halaman /counter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+layout.svelte</a:t>
            </a:r>
            <a:endParaRPr/>
          </a:p>
        </p:txBody>
      </p:sp>
      <p:pic>
        <p:nvPicPr>
          <p:cNvPr id="189" name="Google Shape;189;p35"/>
          <p:cNvPicPr preferRelativeResize="0"/>
          <p:nvPr/>
        </p:nvPicPr>
        <p:blipFill>
          <a:blip r:embed="rId3">
            <a:alphaModFix/>
          </a:blip>
          <a:stretch>
            <a:fillRect/>
          </a:stretch>
        </p:blipFill>
        <p:spPr>
          <a:xfrm>
            <a:off x="152400" y="1170125"/>
            <a:ext cx="6905544"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Layout</a:t>
            </a:r>
            <a:endParaRPr/>
          </a:p>
        </p:txBody>
      </p:sp>
      <p:sp>
        <p:nvSpPr>
          <p:cNvPr id="195" name="Google Shape;19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Layout bisa Nested (bertingkat).</a:t>
            </a:r>
            <a:endParaRPr/>
          </a:p>
          <a:p>
            <a:pPr indent="-342900" lvl="0" marL="457200" rtl="0" algn="l">
              <a:spcBef>
                <a:spcPts val="0"/>
              </a:spcBef>
              <a:spcAft>
                <a:spcPts val="0"/>
              </a:spcAft>
              <a:buSzPts val="1800"/>
              <a:buChar char="●"/>
            </a:pPr>
            <a:r>
              <a:rPr lang="id"/>
              <a:t>Kadang, misal kita ingin membuat halaman yang bertingkat, misal /profile/user, /profile/address, /profile/wallet, dan lain-lain</a:t>
            </a:r>
            <a:endParaRPr/>
          </a:p>
          <a:p>
            <a:pPr indent="-342900" lvl="0" marL="457200" rtl="0" algn="l">
              <a:spcBef>
                <a:spcPts val="0"/>
              </a:spcBef>
              <a:spcAft>
                <a:spcPts val="0"/>
              </a:spcAft>
              <a:buSzPts val="1800"/>
              <a:buChar char="●"/>
            </a:pPr>
            <a:r>
              <a:rPr lang="id"/>
              <a:t>Misal, Layout untuk halaman tersebut ingin berbeda dengan Layout utama</a:t>
            </a:r>
            <a:endParaRPr/>
          </a:p>
          <a:p>
            <a:pPr indent="-342900" lvl="0" marL="457200" rtl="0" algn="l">
              <a:spcBef>
                <a:spcPts val="0"/>
              </a:spcBef>
              <a:spcAft>
                <a:spcPts val="0"/>
              </a:spcAft>
              <a:buSzPts val="1800"/>
              <a:buChar char="●"/>
            </a:pPr>
            <a:r>
              <a:rPr lang="id"/>
              <a:t>Maka kita bisa membuat Layout baru misal pada /routes/profile/+layout.svelte</a:t>
            </a:r>
            <a:endParaRPr/>
          </a:p>
          <a:p>
            <a:pPr indent="-342900" lvl="0" marL="457200" rtl="0" algn="l">
              <a:spcBef>
                <a:spcPts val="0"/>
              </a:spcBef>
              <a:spcAft>
                <a:spcPts val="0"/>
              </a:spcAft>
              <a:buSzPts val="1800"/>
              <a:buChar char="●"/>
            </a:pPr>
            <a:r>
              <a:rPr lang="id"/>
              <a:t>Layout pada /routes/profile/+layout.svelte akan ditampilkan dalam children() layout /routes/+layout.svelte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201" name="Google Shape;20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 layout baru pada /routes/profile/+layout.svelte</a:t>
            </a:r>
            <a:endParaRPr/>
          </a:p>
          <a:p>
            <a:pPr indent="-342900" lvl="0" marL="457200" rtl="0" algn="l">
              <a:spcBef>
                <a:spcPts val="0"/>
              </a:spcBef>
              <a:spcAft>
                <a:spcPts val="0"/>
              </a:spcAft>
              <a:buSzPts val="1800"/>
              <a:buChar char="●"/>
            </a:pPr>
            <a:r>
              <a:rPr lang="id"/>
              <a:t>Buat halaman /profile/user</a:t>
            </a:r>
            <a:endParaRPr/>
          </a:p>
          <a:p>
            <a:pPr indent="-342900" lvl="0" marL="457200" rtl="0" algn="l">
              <a:spcBef>
                <a:spcPts val="0"/>
              </a:spcBef>
              <a:spcAft>
                <a:spcPts val="0"/>
              </a:spcAft>
              <a:buSzPts val="1800"/>
              <a:buChar char="●"/>
            </a:pPr>
            <a:r>
              <a:rPr lang="id"/>
              <a:t>Buat halaman /profile/address</a:t>
            </a:r>
            <a:endParaRPr/>
          </a:p>
          <a:p>
            <a:pPr indent="-342900" lvl="0" marL="457200" rtl="0" algn="l">
              <a:spcBef>
                <a:spcPts val="0"/>
              </a:spcBef>
              <a:spcAft>
                <a:spcPts val="0"/>
              </a:spcAft>
              <a:buSzPts val="1800"/>
              <a:buChar char="●"/>
            </a:pPr>
            <a:r>
              <a:rPr lang="id"/>
              <a:t>Buat halaman /profile/wallet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profile/+layout.svelte</a:t>
            </a:r>
            <a:endParaRPr/>
          </a:p>
        </p:txBody>
      </p:sp>
      <p:pic>
        <p:nvPicPr>
          <p:cNvPr id="207" name="Google Shape;207;p38"/>
          <p:cNvPicPr preferRelativeResize="0"/>
          <p:nvPr/>
        </p:nvPicPr>
        <p:blipFill>
          <a:blip r:embed="rId3">
            <a:alphaModFix/>
          </a:blip>
          <a:stretch>
            <a:fillRect/>
          </a:stretch>
        </p:blipFill>
        <p:spPr>
          <a:xfrm>
            <a:off x="152400" y="1170125"/>
            <a:ext cx="7323533" cy="3820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Profile Pages</a:t>
            </a:r>
            <a:endParaRPr/>
          </a:p>
        </p:txBody>
      </p:sp>
      <p:pic>
        <p:nvPicPr>
          <p:cNvPr id="213" name="Google Shape;213;p39"/>
          <p:cNvPicPr preferRelativeResize="0"/>
          <p:nvPr/>
        </p:nvPicPr>
        <p:blipFill>
          <a:blip r:embed="rId3">
            <a:alphaModFix/>
          </a:blip>
          <a:stretch>
            <a:fillRect/>
          </a:stretch>
        </p:blipFill>
        <p:spPr>
          <a:xfrm>
            <a:off x="152400" y="1170125"/>
            <a:ext cx="4863060"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Load Data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Load Data</a:t>
            </a:r>
            <a:endParaRPr/>
          </a:p>
        </p:txBody>
      </p:sp>
      <p:sp>
        <p:nvSpPr>
          <p:cNvPr id="224" name="Google Shape;22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 +page.svelte ditampilkan, kadang kita butuh mengambil data</a:t>
            </a:r>
            <a:endParaRPr/>
          </a:p>
          <a:p>
            <a:pPr indent="-342900" lvl="0" marL="457200" rtl="0" algn="l">
              <a:spcBef>
                <a:spcPts val="0"/>
              </a:spcBef>
              <a:spcAft>
                <a:spcPts val="0"/>
              </a:spcAft>
              <a:buSzPts val="1800"/>
              <a:buChar char="●"/>
            </a:pPr>
            <a:r>
              <a:rPr lang="id"/>
              <a:t>Kita bisa melakukan ini dengan cara membuat load function</a:t>
            </a:r>
            <a:endParaRPr/>
          </a:p>
          <a:p>
            <a:pPr indent="-342900" lvl="0" marL="457200" rtl="0" algn="l">
              <a:spcBef>
                <a:spcPts val="0"/>
              </a:spcBef>
              <a:spcAft>
                <a:spcPts val="0"/>
              </a:spcAft>
              <a:buSzPts val="1800"/>
              <a:buChar char="●"/>
            </a:pPr>
            <a:r>
              <a:rPr lang="id"/>
              <a:t>Load function bisa dibuat di Page atau di Layout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Eko Kurniawan Khannedy</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Telegram : </a:t>
            </a:r>
            <a:r>
              <a:rPr lang="id" u="sng">
                <a:solidFill>
                  <a:schemeClr val="hlink"/>
                </a:solidFill>
                <a:hlinkClick r:id="rId3"/>
              </a:rPr>
              <a:t>@khannedy</a:t>
            </a:r>
            <a:endParaRPr/>
          </a:p>
          <a:p>
            <a:pPr indent="-342900" lvl="0" marL="457200" rtl="0" algn="l">
              <a:spcBef>
                <a:spcPts val="0"/>
              </a:spcBef>
              <a:spcAft>
                <a:spcPts val="0"/>
              </a:spcAft>
              <a:buSzPts val="1800"/>
              <a:buChar char="●"/>
            </a:pPr>
            <a:r>
              <a:rPr lang="id"/>
              <a:t>Linkedin : </a:t>
            </a:r>
            <a:r>
              <a:rPr lang="id" u="sng">
                <a:solidFill>
                  <a:schemeClr val="hlink"/>
                </a:solidFill>
                <a:hlinkClick r:id="rId4"/>
              </a:rPr>
              <a:t>https://www.linkedin.com/company/programmer-zaman-now/</a:t>
            </a:r>
            <a:r>
              <a:rPr lang="id"/>
              <a:t> </a:t>
            </a:r>
            <a:endParaRPr/>
          </a:p>
          <a:p>
            <a:pPr indent="-342900" lvl="0" marL="457200" rtl="0" algn="l">
              <a:spcBef>
                <a:spcPts val="0"/>
              </a:spcBef>
              <a:spcAft>
                <a:spcPts val="0"/>
              </a:spcAft>
              <a:buSzPts val="1800"/>
              <a:buChar char="●"/>
            </a:pPr>
            <a:r>
              <a:rPr lang="id"/>
              <a:t>Facebook : </a:t>
            </a:r>
            <a:r>
              <a:rPr lang="id" u="sng">
                <a:solidFill>
                  <a:schemeClr val="hlink"/>
                </a:solidFill>
                <a:hlinkClick r:id="rId5"/>
              </a:rPr>
              <a:t>fb.com/ProgrammerZamanNow</a:t>
            </a:r>
            <a:endParaRPr/>
          </a:p>
          <a:p>
            <a:pPr indent="-342900" lvl="0" marL="457200" rtl="0" algn="l">
              <a:spcBef>
                <a:spcPts val="0"/>
              </a:spcBef>
              <a:spcAft>
                <a:spcPts val="0"/>
              </a:spcAft>
              <a:buSzPts val="1800"/>
              <a:buChar char="●"/>
            </a:pPr>
            <a:r>
              <a:rPr lang="id"/>
              <a:t>Instagram : </a:t>
            </a:r>
            <a:r>
              <a:rPr lang="id" u="sng">
                <a:solidFill>
                  <a:schemeClr val="hlink"/>
                </a:solidFill>
                <a:hlinkClick r:id="rId6"/>
              </a:rPr>
              <a:t>instagram.com/programmerzamannow</a:t>
            </a:r>
            <a:endParaRPr/>
          </a:p>
          <a:p>
            <a:pPr indent="-342900" lvl="0" marL="457200" rtl="0" algn="l">
              <a:spcBef>
                <a:spcPts val="0"/>
              </a:spcBef>
              <a:spcAft>
                <a:spcPts val="0"/>
              </a:spcAft>
              <a:buSzPts val="1800"/>
              <a:buChar char="●"/>
            </a:pPr>
            <a:r>
              <a:rPr lang="id"/>
              <a:t>Youtube : </a:t>
            </a:r>
            <a:r>
              <a:rPr lang="id" u="sng">
                <a:solidFill>
                  <a:schemeClr val="hlink"/>
                </a:solidFill>
                <a:hlinkClick r:id="rId7"/>
              </a:rPr>
              <a:t>youtube.com/c/ProgrammerZamanNow</a:t>
            </a:r>
            <a:endParaRPr/>
          </a:p>
          <a:p>
            <a:pPr indent="-342900" lvl="0" marL="457200" rtl="0" algn="l">
              <a:spcBef>
                <a:spcPts val="0"/>
              </a:spcBef>
              <a:spcAft>
                <a:spcPts val="0"/>
              </a:spcAft>
              <a:buSzPts val="1800"/>
              <a:buChar char="●"/>
            </a:pPr>
            <a:r>
              <a:rPr lang="id"/>
              <a:t>Telegram Channel : </a:t>
            </a:r>
            <a:r>
              <a:rPr lang="id" u="sng">
                <a:solidFill>
                  <a:schemeClr val="hlink"/>
                </a:solidFill>
                <a:hlinkClick r:id="rId8"/>
              </a:rPr>
              <a:t>t.me/ProgrammerZamanNow</a:t>
            </a:r>
            <a:endParaRPr/>
          </a:p>
          <a:p>
            <a:pPr indent="-342900" lvl="0" marL="457200" rtl="0" algn="l">
              <a:spcBef>
                <a:spcPts val="0"/>
              </a:spcBef>
              <a:spcAft>
                <a:spcPts val="0"/>
              </a:spcAft>
              <a:buSzPts val="1800"/>
              <a:buChar char="●"/>
            </a:pPr>
            <a:r>
              <a:rPr lang="id"/>
              <a:t>Tiktok : </a:t>
            </a:r>
            <a:r>
              <a:rPr lang="id" u="sng">
                <a:solidFill>
                  <a:schemeClr val="hlink"/>
                </a:solidFill>
                <a:hlinkClick r:id="rId9"/>
              </a:rPr>
              <a:t>https://tiktok.com/@programmerzamannow</a:t>
            </a:r>
            <a:r>
              <a:rPr lang="id"/>
              <a:t> </a:t>
            </a:r>
            <a:endParaRPr/>
          </a:p>
          <a:p>
            <a:pPr indent="-342900" lvl="0" marL="457200" rtl="0" algn="l">
              <a:spcBef>
                <a:spcPts val="0"/>
              </a:spcBef>
              <a:spcAft>
                <a:spcPts val="0"/>
              </a:spcAft>
              <a:buSzPts val="18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Page Data</a:t>
            </a:r>
            <a:endParaRPr/>
          </a:p>
        </p:txBody>
      </p:sp>
      <p:sp>
        <p:nvSpPr>
          <p:cNvPr id="230" name="Google Shape;23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ingin membuat load function untuk Page, kita bisa membuat file +page.js</a:t>
            </a:r>
            <a:endParaRPr/>
          </a:p>
          <a:p>
            <a:pPr indent="-342900" lvl="0" marL="457200" rtl="0" algn="l">
              <a:spcBef>
                <a:spcPts val="0"/>
              </a:spcBef>
              <a:spcAft>
                <a:spcPts val="0"/>
              </a:spcAft>
              <a:buSzPts val="1800"/>
              <a:buChar char="●"/>
            </a:pPr>
            <a:r>
              <a:rPr lang="id"/>
              <a:t>Load function bisa mengembalikan data, dan data tersebut bisa kita ambil di Page dengan menggunakan attribute data via $props()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236" name="Google Shape;23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update halaman /profile/user untuk menampilkan informasi user dari load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/routes/profile/user/+page.js</a:t>
            </a:r>
            <a:endParaRPr/>
          </a:p>
        </p:txBody>
      </p:sp>
      <p:pic>
        <p:nvPicPr>
          <p:cNvPr id="242" name="Google Shape;242;p44"/>
          <p:cNvPicPr preferRelativeResize="0"/>
          <p:nvPr/>
        </p:nvPicPr>
        <p:blipFill>
          <a:blip r:embed="rId3">
            <a:alphaModFix/>
          </a:blip>
          <a:stretch>
            <a:fillRect/>
          </a:stretch>
        </p:blipFill>
        <p:spPr>
          <a:xfrm>
            <a:off x="152400" y="1170125"/>
            <a:ext cx="7677150" cy="3676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/routes/profile/user/+page.svelte</a:t>
            </a:r>
            <a:endParaRPr/>
          </a:p>
        </p:txBody>
      </p:sp>
      <p:pic>
        <p:nvPicPr>
          <p:cNvPr id="248" name="Google Shape;248;p45"/>
          <p:cNvPicPr preferRelativeResize="0"/>
          <p:nvPr/>
        </p:nvPicPr>
        <p:blipFill>
          <a:blip r:embed="rId3">
            <a:alphaModFix/>
          </a:blip>
          <a:stretch>
            <a:fillRect/>
          </a:stretch>
        </p:blipFill>
        <p:spPr>
          <a:xfrm>
            <a:off x="152400" y="1170125"/>
            <a:ext cx="7070843"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Layout Data</a:t>
            </a:r>
            <a:endParaRPr/>
          </a:p>
        </p:txBody>
      </p:sp>
      <p:sp>
        <p:nvSpPr>
          <p:cNvPr id="254" name="Google Shape;25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pada Page, kita juga bisa menambahkan Load Data pada Layout</a:t>
            </a:r>
            <a:endParaRPr/>
          </a:p>
          <a:p>
            <a:pPr indent="-342900" lvl="0" marL="457200" rtl="0" algn="l">
              <a:spcBef>
                <a:spcPts val="0"/>
              </a:spcBef>
              <a:spcAft>
                <a:spcPts val="0"/>
              </a:spcAft>
              <a:buSzPts val="1800"/>
              <a:buChar char="●"/>
            </a:pPr>
            <a:r>
              <a:rPr lang="id"/>
              <a:t>Kita bisa membuat </a:t>
            </a:r>
            <a:r>
              <a:rPr lang="id"/>
              <a:t>load function pada</a:t>
            </a:r>
            <a:r>
              <a:rPr lang="id"/>
              <a:t> file +layout.js </a:t>
            </a:r>
            <a:endParaRPr/>
          </a:p>
          <a:p>
            <a:pPr indent="-342900" lvl="0" marL="457200" rtl="0" algn="l">
              <a:spcBef>
                <a:spcPts val="0"/>
              </a:spcBef>
              <a:spcAft>
                <a:spcPts val="0"/>
              </a:spcAft>
              <a:buSzPts val="1800"/>
              <a:buChar char="●"/>
            </a:pPr>
            <a:r>
              <a:rPr lang="id"/>
              <a:t>Jika terdapat Layout Data dan Page Data, maka pada Page, kita juga bisa mengakses data dari Layout Data</a:t>
            </a:r>
            <a:endParaRPr/>
          </a:p>
          <a:p>
            <a:pPr indent="-342900" lvl="0" marL="457200" rtl="0" algn="l">
              <a:spcBef>
                <a:spcPts val="0"/>
              </a:spcBef>
              <a:spcAft>
                <a:spcPts val="0"/>
              </a:spcAft>
              <a:buSzPts val="1800"/>
              <a:buChar char="●"/>
            </a:pPr>
            <a:r>
              <a:rPr lang="id"/>
              <a:t>Namun perlu diperhatikan, jika attribute pada object sama, bisa jadi Layout Data akan tertimpa oleh attribute pada Page Data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260" name="Google Shape;26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Tambahkan di data di Layout Profile, agar semua halaman Profile memiliki data user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/routes/profile/+layout.js</a:t>
            </a:r>
            <a:endParaRPr/>
          </a:p>
        </p:txBody>
      </p:sp>
      <p:pic>
        <p:nvPicPr>
          <p:cNvPr id="266" name="Google Shape;266;p48"/>
          <p:cNvPicPr preferRelativeResize="0"/>
          <p:nvPr/>
        </p:nvPicPr>
        <p:blipFill>
          <a:blip r:embed="rId3">
            <a:alphaModFix/>
          </a:blip>
          <a:stretch>
            <a:fillRect/>
          </a:stretch>
        </p:blipFill>
        <p:spPr>
          <a:xfrm>
            <a:off x="152400" y="1170125"/>
            <a:ext cx="3988925" cy="2086075"/>
          </a:xfrm>
          <a:prstGeom prst="rect">
            <a:avLst/>
          </a:prstGeom>
          <a:noFill/>
          <a:ln>
            <a:noFill/>
          </a:ln>
        </p:spPr>
      </p:pic>
      <p:pic>
        <p:nvPicPr>
          <p:cNvPr id="267" name="Google Shape;267;p48"/>
          <p:cNvPicPr preferRelativeResize="0"/>
          <p:nvPr/>
        </p:nvPicPr>
        <p:blipFill>
          <a:blip r:embed="rId4">
            <a:alphaModFix/>
          </a:blip>
          <a:stretch>
            <a:fillRect/>
          </a:stretch>
        </p:blipFill>
        <p:spPr>
          <a:xfrm>
            <a:off x="4293725" y="1170125"/>
            <a:ext cx="4697874" cy="28725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Profile Page</a:t>
            </a:r>
            <a:endParaRPr/>
          </a:p>
        </p:txBody>
      </p:sp>
      <p:pic>
        <p:nvPicPr>
          <p:cNvPr id="273" name="Google Shape;273;p49"/>
          <p:cNvPicPr preferRelativeResize="0"/>
          <p:nvPr/>
        </p:nvPicPr>
        <p:blipFill>
          <a:blip r:embed="rId3">
            <a:alphaModFix/>
          </a:blip>
          <a:stretch>
            <a:fillRect/>
          </a:stretch>
        </p:blipFill>
        <p:spPr>
          <a:xfrm>
            <a:off x="152400" y="1170125"/>
            <a:ext cx="4182724" cy="2177675"/>
          </a:xfrm>
          <a:prstGeom prst="rect">
            <a:avLst/>
          </a:prstGeom>
          <a:noFill/>
          <a:ln>
            <a:noFill/>
          </a:ln>
        </p:spPr>
      </p:pic>
      <p:pic>
        <p:nvPicPr>
          <p:cNvPr id="274" name="Google Shape;274;p49"/>
          <p:cNvPicPr preferRelativeResize="0"/>
          <p:nvPr/>
        </p:nvPicPr>
        <p:blipFill>
          <a:blip r:embed="rId4">
            <a:alphaModFix/>
          </a:blip>
          <a:stretch>
            <a:fillRect/>
          </a:stretch>
        </p:blipFill>
        <p:spPr>
          <a:xfrm>
            <a:off x="4487524" y="1170125"/>
            <a:ext cx="4504076" cy="207019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Load Parameter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Load Parameter</a:t>
            </a:r>
            <a:endParaRPr/>
          </a:p>
        </p:txBody>
      </p:sp>
      <p:sp>
        <p:nvSpPr>
          <p:cNvPr id="285" name="Google Shape;285;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Load function pada Page atau Layout memiliki parameter object, dimana object tersebut memiliki banyak attribute yang berisi informasi data yang bisa kita gunakan</a:t>
            </a:r>
            <a:endParaRPr/>
          </a:p>
          <a:p>
            <a:pPr indent="-342900" lvl="0" marL="457200" rtl="0" algn="l">
              <a:spcBef>
                <a:spcPts val="0"/>
              </a:spcBef>
              <a:spcAft>
                <a:spcPts val="0"/>
              </a:spcAft>
              <a:buSzPts val="1800"/>
              <a:buChar char="●"/>
            </a:pPr>
            <a:r>
              <a:rPr lang="id" u="sng">
                <a:solidFill>
                  <a:schemeClr val="hlink"/>
                </a:solidFill>
                <a:hlinkClick r:id="rId3"/>
              </a:rPr>
              <a:t>https://svelte.dev/docs/kit/@sveltejs-kit#RequestEvent</a:t>
            </a:r>
            <a:r>
              <a:rPr lang="id"/>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Kelas HTML, CSS dan JavaScript</a:t>
            </a:r>
            <a:endParaRPr/>
          </a:p>
          <a:p>
            <a:pPr indent="-342900" lvl="0" marL="457200" rtl="0" algn="l">
              <a:spcBef>
                <a:spcPts val="0"/>
              </a:spcBef>
              <a:spcAft>
                <a:spcPts val="0"/>
              </a:spcAft>
              <a:buSzPts val="1800"/>
              <a:buChar char="●"/>
            </a:pPr>
            <a:r>
              <a:rPr lang="id"/>
              <a:t>Kelas NodeJS</a:t>
            </a:r>
            <a:endParaRPr/>
          </a:p>
          <a:p>
            <a:pPr indent="-342900" lvl="0" marL="457200" rtl="0" algn="l">
              <a:spcBef>
                <a:spcPts val="0"/>
              </a:spcBef>
              <a:spcAft>
                <a:spcPts val="0"/>
              </a:spcAft>
              <a:buSzPts val="1800"/>
              <a:buChar char="●"/>
            </a:pPr>
            <a:r>
              <a:rPr lang="id"/>
              <a:t>Kelas Vite</a:t>
            </a:r>
            <a:endParaRPr/>
          </a:p>
          <a:p>
            <a:pPr indent="-342900" lvl="0" marL="457200" rtl="0" algn="l">
              <a:spcBef>
                <a:spcPts val="0"/>
              </a:spcBef>
              <a:spcAft>
                <a:spcPts val="0"/>
              </a:spcAft>
              <a:buSzPts val="1800"/>
              <a:buChar char="●"/>
            </a:pPr>
            <a:r>
              <a:rPr lang="id"/>
              <a:t>Kelas Svelte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291" name="Google Shape;29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Tambahkan informasi URL yang sedang diakses pada layout /routes/+layout.svelte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/routes/+layout.js</a:t>
            </a:r>
            <a:endParaRPr/>
          </a:p>
        </p:txBody>
      </p:sp>
      <p:pic>
        <p:nvPicPr>
          <p:cNvPr id="297" name="Google Shape;297;p53"/>
          <p:cNvPicPr preferRelativeResize="0"/>
          <p:nvPr/>
        </p:nvPicPr>
        <p:blipFill>
          <a:blip r:embed="rId3">
            <a:alphaModFix/>
          </a:blip>
          <a:stretch>
            <a:fillRect/>
          </a:stretch>
        </p:blipFill>
        <p:spPr>
          <a:xfrm>
            <a:off x="152400" y="1170125"/>
            <a:ext cx="6686550" cy="3352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/routes/+layout.svelte</a:t>
            </a:r>
            <a:endParaRPr/>
          </a:p>
        </p:txBody>
      </p:sp>
      <p:pic>
        <p:nvPicPr>
          <p:cNvPr id="303" name="Google Shape;303;p54"/>
          <p:cNvPicPr preferRelativeResize="0"/>
          <p:nvPr/>
        </p:nvPicPr>
        <p:blipFill>
          <a:blip r:embed="rId3">
            <a:alphaModFix/>
          </a:blip>
          <a:stretch>
            <a:fillRect/>
          </a:stretch>
        </p:blipFill>
        <p:spPr>
          <a:xfrm>
            <a:off x="152400" y="1170125"/>
            <a:ext cx="5433294" cy="3820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Page Information</a:t>
            </a:r>
            <a:endParaRPr/>
          </a:p>
        </p:txBody>
      </p:sp>
      <p:sp>
        <p:nvSpPr>
          <p:cNvPr id="309" name="Google Shape;309;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mengambil informasi dari Load Parameter agak sedikit bertele-tele, apalagi jika hanya ingin mengambil informasi dan menyimpannya di data</a:t>
            </a:r>
            <a:endParaRPr/>
          </a:p>
          <a:p>
            <a:pPr indent="-342900" lvl="0" marL="457200" rtl="0" algn="l">
              <a:spcBef>
                <a:spcPts val="0"/>
              </a:spcBef>
              <a:spcAft>
                <a:spcPts val="0"/>
              </a:spcAft>
              <a:buSzPts val="1800"/>
              <a:buChar char="●"/>
            </a:pPr>
            <a:r>
              <a:rPr lang="id"/>
              <a:t>Untungnya, Svelte menyediakan helper untuk mendapatkan informasi page tanpa harus menggunakan Load function</a:t>
            </a:r>
            <a:endParaRPr/>
          </a:p>
          <a:p>
            <a:pPr indent="-342900" lvl="0" marL="457200" rtl="0" algn="l">
              <a:spcBef>
                <a:spcPts val="0"/>
              </a:spcBef>
              <a:spcAft>
                <a:spcPts val="0"/>
              </a:spcAft>
              <a:buSzPts val="1800"/>
              <a:buChar char="●"/>
            </a:pPr>
            <a:r>
              <a:rPr lang="id"/>
              <a:t>Kita bisa menggunakan page di $app/state</a:t>
            </a:r>
            <a:endParaRPr/>
          </a:p>
          <a:p>
            <a:pPr indent="-342900" lvl="0" marL="457200" rtl="0" algn="l">
              <a:spcBef>
                <a:spcPts val="0"/>
              </a:spcBef>
              <a:spcAft>
                <a:spcPts val="0"/>
              </a:spcAft>
              <a:buSzPts val="1800"/>
              <a:buChar char="●"/>
            </a:pPr>
            <a:r>
              <a:rPr lang="id" u="sng">
                <a:solidFill>
                  <a:schemeClr val="hlink"/>
                </a:solidFill>
                <a:hlinkClick r:id="rId3"/>
              </a:rPr>
              <a:t>https://svelte.dev/docs/kit/$app-state#page</a:t>
            </a:r>
            <a:r>
              <a:rPr lang="id"/>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315" name="Google Shape;315;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ubah pathname di </a:t>
            </a:r>
            <a:r>
              <a:rPr lang="id"/>
              <a:t>layout data menjadi menggunakan page object di $app/state</a:t>
            </a:r>
            <a:endParaRPr/>
          </a:p>
          <a:p>
            <a:pPr indent="-342900" lvl="0" marL="457200" rtl="0" algn="l">
              <a:spcBef>
                <a:spcPts val="0"/>
              </a:spcBef>
              <a:spcAft>
                <a:spcPts val="0"/>
              </a:spcAft>
              <a:buSzPts val="1800"/>
              <a:buChar char="●"/>
            </a:pPr>
            <a:r>
              <a:rPr lang="id"/>
              <a:t>Silahkan hapus /routes/+layout.js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/routes/+layout.svelte</a:t>
            </a:r>
            <a:endParaRPr/>
          </a:p>
        </p:txBody>
      </p:sp>
      <p:pic>
        <p:nvPicPr>
          <p:cNvPr id="321" name="Google Shape;321;p57"/>
          <p:cNvPicPr preferRelativeResize="0"/>
          <p:nvPr/>
        </p:nvPicPr>
        <p:blipFill>
          <a:blip r:embed="rId3">
            <a:alphaModFix/>
          </a:blip>
          <a:stretch>
            <a:fillRect/>
          </a:stretch>
        </p:blipFill>
        <p:spPr>
          <a:xfrm>
            <a:off x="152400" y="1170125"/>
            <a:ext cx="5703611" cy="38209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Route Parameter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membuat halaman web, kadang kita membutuhkan URL yang dinamis, misal /products/123, dimana 123 adalah data dinamis sesuai dengan kode product</a:t>
            </a:r>
            <a:endParaRPr/>
          </a:p>
          <a:p>
            <a:pPr indent="-342900" lvl="0" marL="457200" rtl="0" algn="l">
              <a:spcBef>
                <a:spcPts val="0"/>
              </a:spcBef>
              <a:spcAft>
                <a:spcPts val="0"/>
              </a:spcAft>
              <a:buSzPts val="1800"/>
              <a:buChar char="●"/>
            </a:pPr>
            <a:r>
              <a:rPr lang="id"/>
              <a:t>Pada kasus seperti ini, kita bisa menggunakan fitur Route Parameter di Svelte</a:t>
            </a:r>
            <a:endParaRPr/>
          </a:p>
          <a:p>
            <a:pPr indent="-342900" lvl="0" marL="457200" rtl="0" algn="l">
              <a:spcBef>
                <a:spcPts val="0"/>
              </a:spcBef>
              <a:spcAft>
                <a:spcPts val="0"/>
              </a:spcAft>
              <a:buSzPts val="1800"/>
              <a:buChar char="●"/>
            </a:pPr>
            <a:r>
              <a:rPr lang="id"/>
              <a:t>Caranya sangat mudah, kita bisa buat folder dengan format [nama], misal /routes/products/[id], yang artinya id bisa kita dapat nilainya dari props</a:t>
            </a:r>
            <a:endParaRPr/>
          </a:p>
          <a:p>
            <a:pPr indent="-342900" lvl="0" marL="457200" rtl="0" algn="l">
              <a:spcBef>
                <a:spcPts val="0"/>
              </a:spcBef>
              <a:spcAft>
                <a:spcPts val="0"/>
              </a:spcAft>
              <a:buSzPts val="1800"/>
              <a:buChar char="●"/>
            </a:pPr>
            <a:r>
              <a:rPr lang="id"/>
              <a:t>Route Parameter bisa lebih dari satu, misal /routes/categories/[category]/products/[product], artinya terdapat props category dan product</a:t>
            </a:r>
            <a:endParaRPr/>
          </a:p>
          <a:p>
            <a:pPr indent="-342900" lvl="0" marL="457200" rtl="0" algn="l">
              <a:spcBef>
                <a:spcPts val="0"/>
              </a:spcBef>
              <a:spcAft>
                <a:spcPts val="0"/>
              </a:spcAft>
              <a:buSzPts val="1800"/>
              <a:buChar char="●"/>
            </a:pPr>
            <a:r>
              <a:rPr lang="id"/>
              <a:t>Untuk mendapatkan informasi route parameter, kita bisa menggunakan attribute params di parameter load function</a:t>
            </a:r>
            <a:endParaRPr/>
          </a:p>
        </p:txBody>
      </p:sp>
      <p:sp>
        <p:nvSpPr>
          <p:cNvPr id="332" name="Google Shape;332;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Parameter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338" name="Google Shape;338;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buat halaman untuk menampilkan data product berdasarkan id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/static/api/products/*.json</a:t>
            </a:r>
            <a:endParaRPr/>
          </a:p>
        </p:txBody>
      </p:sp>
      <p:pic>
        <p:nvPicPr>
          <p:cNvPr id="344" name="Google Shape;344;p61"/>
          <p:cNvPicPr preferRelativeResize="0"/>
          <p:nvPr/>
        </p:nvPicPr>
        <p:blipFill>
          <a:blip r:embed="rId3">
            <a:alphaModFix/>
          </a:blip>
          <a:stretch>
            <a:fillRect/>
          </a:stretch>
        </p:blipFill>
        <p:spPr>
          <a:xfrm>
            <a:off x="152400" y="1170125"/>
            <a:ext cx="7943850" cy="339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Pengenalan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/routes/products/[id]/+page.js</a:t>
            </a:r>
            <a:endParaRPr/>
          </a:p>
        </p:txBody>
      </p:sp>
      <p:pic>
        <p:nvPicPr>
          <p:cNvPr id="350" name="Google Shape;350;p62"/>
          <p:cNvPicPr preferRelativeResize="0"/>
          <p:nvPr/>
        </p:nvPicPr>
        <p:blipFill>
          <a:blip r:embed="rId3">
            <a:alphaModFix/>
          </a:blip>
          <a:stretch>
            <a:fillRect/>
          </a:stretch>
        </p:blipFill>
        <p:spPr>
          <a:xfrm>
            <a:off x="152400" y="1170125"/>
            <a:ext cx="7981950" cy="2971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/routes/products/[id]/+page.svelte</a:t>
            </a:r>
            <a:endParaRPr/>
          </a:p>
        </p:txBody>
      </p:sp>
      <p:pic>
        <p:nvPicPr>
          <p:cNvPr id="356" name="Google Shape;356;p63"/>
          <p:cNvPicPr preferRelativeResize="0"/>
          <p:nvPr/>
        </p:nvPicPr>
        <p:blipFill>
          <a:blip r:embed="rId3">
            <a:alphaModFix/>
          </a:blip>
          <a:stretch>
            <a:fillRect/>
          </a:stretch>
        </p:blipFill>
        <p:spPr>
          <a:xfrm>
            <a:off x="152400" y="1170125"/>
            <a:ext cx="5535626" cy="3820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Invalidating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Cache</a:t>
            </a:r>
            <a:endParaRPr/>
          </a:p>
        </p:txBody>
      </p:sp>
      <p:sp>
        <p:nvSpPr>
          <p:cNvPr id="367" name="Google Shape;367;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secara default akan melakukan cache data Load Function yang sudah dikunjungi</a:t>
            </a:r>
            <a:endParaRPr/>
          </a:p>
          <a:p>
            <a:pPr indent="-342900" lvl="0" marL="457200" rtl="0" algn="l">
              <a:spcBef>
                <a:spcPts val="0"/>
              </a:spcBef>
              <a:spcAft>
                <a:spcPts val="0"/>
              </a:spcAft>
              <a:buSzPts val="1800"/>
              <a:buChar char="●"/>
            </a:pPr>
            <a:r>
              <a:rPr lang="id"/>
              <a:t>Misal, kita mengunjungi halaman /products, lalu mengunjungi /products/1, lalu kembali ke /products dan kembali lagi ke /products/1</a:t>
            </a:r>
            <a:endParaRPr/>
          </a:p>
          <a:p>
            <a:pPr indent="-342900" lvl="0" marL="457200" rtl="0" algn="l">
              <a:spcBef>
                <a:spcPts val="0"/>
              </a:spcBef>
              <a:spcAft>
                <a:spcPts val="0"/>
              </a:spcAft>
              <a:buSzPts val="1800"/>
              <a:buChar char="●"/>
            </a:pPr>
            <a:r>
              <a:rPr lang="id"/>
              <a:t>Load Function pada /products dan /product/1, akan di load setiap kita berpindah-pindah halaman, namun jika ternyata /products dan /products/1 menggunakan Layout yang sama, maka Load Function untuk Layout tidak akan dipanggil ulang, hal ini karena Svelte </a:t>
            </a:r>
            <a:r>
              <a:rPr lang="id"/>
              <a:t>menganggap</a:t>
            </a:r>
            <a:r>
              <a:rPr lang="id"/>
              <a:t> tidak ada terjadi perubahan sama sekali pada Layout</a:t>
            </a:r>
            <a:endParaRPr/>
          </a:p>
          <a:p>
            <a:pPr indent="-342900" lvl="0" marL="457200" rtl="0" algn="l">
              <a:spcBef>
                <a:spcPts val="0"/>
              </a:spcBef>
              <a:spcAft>
                <a:spcPts val="0"/>
              </a:spcAft>
              <a:buSzPts val="1800"/>
              <a:buChar char="●"/>
            </a:pPr>
            <a:r>
              <a:rPr lang="id"/>
              <a:t>Kadang, mungkin hal ini tidak kita inginkan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373" name="Google Shape;373;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tambahkan waktu pada halaman /products dan /products/[id]</a:t>
            </a:r>
            <a:endParaRPr/>
          </a:p>
          <a:p>
            <a:pPr indent="-342900" lvl="0" marL="457200" rtl="0" algn="l">
              <a:spcBef>
                <a:spcPts val="0"/>
              </a:spcBef>
              <a:spcAft>
                <a:spcPts val="0"/>
              </a:spcAft>
              <a:buSzPts val="1800"/>
              <a:buChar char="●"/>
            </a:pPr>
            <a:r>
              <a:rPr lang="id"/>
              <a:t>Dan kita akan tambahkanlah Layout yang sama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Layout /products</a:t>
            </a:r>
            <a:endParaRPr/>
          </a:p>
        </p:txBody>
      </p:sp>
      <p:pic>
        <p:nvPicPr>
          <p:cNvPr id="379" name="Google Shape;379;p67"/>
          <p:cNvPicPr preferRelativeResize="0"/>
          <p:nvPr/>
        </p:nvPicPr>
        <p:blipFill>
          <a:blip r:embed="rId3">
            <a:alphaModFix/>
          </a:blip>
          <a:stretch>
            <a:fillRect/>
          </a:stretch>
        </p:blipFill>
        <p:spPr>
          <a:xfrm>
            <a:off x="152400" y="1170125"/>
            <a:ext cx="3493125" cy="2044425"/>
          </a:xfrm>
          <a:prstGeom prst="rect">
            <a:avLst/>
          </a:prstGeom>
          <a:noFill/>
          <a:ln>
            <a:noFill/>
          </a:ln>
        </p:spPr>
      </p:pic>
      <p:pic>
        <p:nvPicPr>
          <p:cNvPr id="380" name="Google Shape;380;p67"/>
          <p:cNvPicPr preferRelativeResize="0"/>
          <p:nvPr/>
        </p:nvPicPr>
        <p:blipFill>
          <a:blip r:embed="rId4">
            <a:alphaModFix/>
          </a:blip>
          <a:stretch>
            <a:fillRect/>
          </a:stretch>
        </p:blipFill>
        <p:spPr>
          <a:xfrm>
            <a:off x="3797925" y="1170125"/>
            <a:ext cx="5193675" cy="284285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/products</a:t>
            </a:r>
            <a:endParaRPr/>
          </a:p>
        </p:txBody>
      </p:sp>
      <p:pic>
        <p:nvPicPr>
          <p:cNvPr id="386" name="Google Shape;386;p68"/>
          <p:cNvPicPr preferRelativeResize="0"/>
          <p:nvPr/>
        </p:nvPicPr>
        <p:blipFill>
          <a:blip r:embed="rId3">
            <a:alphaModFix/>
          </a:blip>
          <a:stretch>
            <a:fillRect/>
          </a:stretch>
        </p:blipFill>
        <p:spPr>
          <a:xfrm>
            <a:off x="152400" y="1170125"/>
            <a:ext cx="3595150" cy="2011850"/>
          </a:xfrm>
          <a:prstGeom prst="rect">
            <a:avLst/>
          </a:prstGeom>
          <a:noFill/>
          <a:ln>
            <a:noFill/>
          </a:ln>
        </p:spPr>
      </p:pic>
      <p:pic>
        <p:nvPicPr>
          <p:cNvPr id="387" name="Google Shape;387;p68"/>
          <p:cNvPicPr preferRelativeResize="0"/>
          <p:nvPr/>
        </p:nvPicPr>
        <p:blipFill>
          <a:blip r:embed="rId4">
            <a:alphaModFix/>
          </a:blip>
          <a:stretch>
            <a:fillRect/>
          </a:stretch>
        </p:blipFill>
        <p:spPr>
          <a:xfrm>
            <a:off x="3899950" y="1170125"/>
            <a:ext cx="5091651" cy="333181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/products/[id]</a:t>
            </a:r>
            <a:endParaRPr/>
          </a:p>
        </p:txBody>
      </p:sp>
      <p:pic>
        <p:nvPicPr>
          <p:cNvPr id="393" name="Google Shape;393;p69"/>
          <p:cNvPicPr preferRelativeResize="0"/>
          <p:nvPr/>
        </p:nvPicPr>
        <p:blipFill>
          <a:blip r:embed="rId3">
            <a:alphaModFix/>
          </a:blip>
          <a:stretch>
            <a:fillRect/>
          </a:stretch>
        </p:blipFill>
        <p:spPr>
          <a:xfrm>
            <a:off x="152400" y="1170125"/>
            <a:ext cx="3672400" cy="1786275"/>
          </a:xfrm>
          <a:prstGeom prst="rect">
            <a:avLst/>
          </a:prstGeom>
          <a:noFill/>
          <a:ln>
            <a:noFill/>
          </a:ln>
        </p:spPr>
      </p:pic>
      <p:pic>
        <p:nvPicPr>
          <p:cNvPr id="394" name="Google Shape;394;p69"/>
          <p:cNvPicPr preferRelativeResize="0"/>
          <p:nvPr/>
        </p:nvPicPr>
        <p:blipFill>
          <a:blip r:embed="rId4">
            <a:alphaModFix/>
          </a:blip>
          <a:stretch>
            <a:fillRect/>
          </a:stretch>
        </p:blipFill>
        <p:spPr>
          <a:xfrm>
            <a:off x="3977200" y="1170125"/>
            <a:ext cx="5014400" cy="314386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Invalidating</a:t>
            </a:r>
            <a:endParaRPr/>
          </a:p>
        </p:txBody>
      </p:sp>
      <p:sp>
        <p:nvSpPr>
          <p:cNvPr id="400" name="Google Shape;400;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ingin menjalankan kembali Load Function, maka kita bisa melakukan invalidating</a:t>
            </a:r>
            <a:endParaRPr/>
          </a:p>
          <a:p>
            <a:pPr indent="-342900" lvl="0" marL="457200" rtl="0" algn="l">
              <a:spcBef>
                <a:spcPts val="0"/>
              </a:spcBef>
              <a:spcAft>
                <a:spcPts val="0"/>
              </a:spcAft>
              <a:buSzPts val="1800"/>
              <a:buChar char="●"/>
            </a:pPr>
            <a:r>
              <a:rPr lang="id"/>
              <a:t>Terdapat dua function yang bisa kita gunakan untuk melakukan invalidating</a:t>
            </a:r>
            <a:endParaRPr/>
          </a:p>
          <a:p>
            <a:pPr indent="-342900" lvl="0" marL="457200" rtl="0" algn="l">
              <a:spcBef>
                <a:spcPts val="0"/>
              </a:spcBef>
              <a:spcAft>
                <a:spcPts val="0"/>
              </a:spcAft>
              <a:buSzPts val="1800"/>
              <a:buChar char="●"/>
            </a:pPr>
            <a:r>
              <a:rPr lang="id"/>
              <a:t>invalidate(url) jika kita ingin menjalankan kembali semua Load Function yang tergantung ke parameter url di halaman yang sedang aktif : </a:t>
            </a:r>
            <a:r>
              <a:rPr lang="id" u="sng">
                <a:solidFill>
                  <a:schemeClr val="hlink"/>
                </a:solidFill>
                <a:hlinkClick r:id="rId3"/>
              </a:rPr>
              <a:t>https://svelte.dev/docs/kit/$app-navigation#invalidate</a:t>
            </a:r>
            <a:r>
              <a:rPr lang="id"/>
              <a:t> </a:t>
            </a:r>
            <a:endParaRPr/>
          </a:p>
          <a:p>
            <a:pPr indent="-342900" lvl="0" marL="457200" rtl="0" algn="l">
              <a:spcBef>
                <a:spcPts val="0"/>
              </a:spcBef>
              <a:spcAft>
                <a:spcPts val="0"/>
              </a:spcAft>
              <a:buSzPts val="1800"/>
              <a:buChar char="●"/>
            </a:pPr>
            <a:r>
              <a:rPr lang="id"/>
              <a:t>invalidateAll() jika kita ingin menjalankan kembali semua Load Function di halaman yang sedang aktif : </a:t>
            </a:r>
            <a:r>
              <a:rPr lang="id" u="sng">
                <a:solidFill>
                  <a:schemeClr val="hlink"/>
                </a:solidFill>
                <a:hlinkClick r:id="rId4"/>
              </a:rPr>
              <a:t>https://svelte.dev/docs/kit/$app-navigation#invalidateAll</a:t>
            </a:r>
            <a:r>
              <a:rPr lang="id"/>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Invalidating</a:t>
            </a:r>
            <a:endParaRPr/>
          </a:p>
        </p:txBody>
      </p:sp>
      <p:pic>
        <p:nvPicPr>
          <p:cNvPr id="406" name="Google Shape;406;p71"/>
          <p:cNvPicPr preferRelativeResize="0"/>
          <p:nvPr/>
        </p:nvPicPr>
        <p:blipFill>
          <a:blip r:embed="rId3">
            <a:alphaModFix/>
          </a:blip>
          <a:stretch>
            <a:fillRect/>
          </a:stretch>
        </p:blipFill>
        <p:spPr>
          <a:xfrm>
            <a:off x="152400" y="1170125"/>
            <a:ext cx="3629423" cy="3820976"/>
          </a:xfrm>
          <a:prstGeom prst="rect">
            <a:avLst/>
          </a:prstGeom>
          <a:noFill/>
          <a:ln>
            <a:noFill/>
          </a:ln>
        </p:spPr>
      </p:pic>
      <p:pic>
        <p:nvPicPr>
          <p:cNvPr id="407" name="Google Shape;407;p71"/>
          <p:cNvPicPr preferRelativeResize="0"/>
          <p:nvPr/>
        </p:nvPicPr>
        <p:blipFill>
          <a:blip r:embed="rId4">
            <a:alphaModFix/>
          </a:blip>
          <a:stretch>
            <a:fillRect/>
          </a:stretch>
        </p:blipFill>
        <p:spPr>
          <a:xfrm>
            <a:off x="3934223" y="1170125"/>
            <a:ext cx="4821376"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Svelte Kit</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sudah belajar tentang Svelte, yaitu adalah framework untuk membuat Component</a:t>
            </a:r>
            <a:endParaRPr/>
          </a:p>
          <a:p>
            <a:pPr indent="-342900" lvl="0" marL="457200" rtl="0" algn="l">
              <a:spcBef>
                <a:spcPts val="0"/>
              </a:spcBef>
              <a:spcAft>
                <a:spcPts val="0"/>
              </a:spcAft>
              <a:buSzPts val="1800"/>
              <a:buChar char="●"/>
            </a:pPr>
            <a:r>
              <a:rPr lang="id"/>
              <a:t>Namun, pada kenyataannya, saat membuat aplikasi web, tidak hanya diperlukan pembuatan Component, masih banyak hal lain yang diperlukan</a:t>
            </a:r>
            <a:endParaRPr/>
          </a:p>
          <a:p>
            <a:pPr indent="-342900" lvl="0" marL="457200" rtl="0" algn="l">
              <a:spcBef>
                <a:spcPts val="0"/>
              </a:spcBef>
              <a:spcAft>
                <a:spcPts val="0"/>
              </a:spcAft>
              <a:buSzPts val="1800"/>
              <a:buChar char="●"/>
            </a:pPr>
            <a:r>
              <a:rPr lang="id"/>
              <a:t>Svelte Kit adalah framework untuk membuat aplikasi Svelte agar production-ready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Fetch Request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Fetch Request</a:t>
            </a:r>
            <a:endParaRPr/>
          </a:p>
        </p:txBody>
      </p:sp>
      <p:sp>
        <p:nvSpPr>
          <p:cNvPr id="418" name="Google Shape;418;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Load Function, mungkin kita akan melakukan Fetch pada Load Function</a:t>
            </a:r>
            <a:endParaRPr/>
          </a:p>
          <a:p>
            <a:pPr indent="-342900" lvl="0" marL="457200" rtl="0" algn="l">
              <a:spcBef>
                <a:spcPts val="0"/>
              </a:spcBef>
              <a:spcAft>
                <a:spcPts val="0"/>
              </a:spcAft>
              <a:buSzPts val="1800"/>
              <a:buChar char="●"/>
            </a:pPr>
            <a:r>
              <a:rPr lang="id"/>
              <a:t>Namun perlu diperhatikan, bahwa saat pertama kali halaman di akses, Svelte akan menjalankan mode SSR (Server Side Render), selanjutnya baru CSR (Client Side Render)</a:t>
            </a:r>
            <a:endParaRPr/>
          </a:p>
          <a:p>
            <a:pPr indent="-342900" lvl="0" marL="457200" rtl="0" algn="l">
              <a:spcBef>
                <a:spcPts val="0"/>
              </a:spcBef>
              <a:spcAft>
                <a:spcPts val="0"/>
              </a:spcAft>
              <a:buSzPts val="1800"/>
              <a:buChar char="●"/>
            </a:pPr>
            <a:r>
              <a:rPr lang="id"/>
              <a:t>Fetch biasanya digunakan di CSR untuk melakukan Ajax Request, hal ini bisa bermasalah ketika kita jalankan di SSR, karena Fetch akan berjalan di Server, bukan di Client (Browser)</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/products/[id] (Error)</a:t>
            </a:r>
            <a:endParaRPr/>
          </a:p>
        </p:txBody>
      </p:sp>
      <p:pic>
        <p:nvPicPr>
          <p:cNvPr id="424" name="Google Shape;424;p74"/>
          <p:cNvPicPr preferRelativeResize="0"/>
          <p:nvPr/>
        </p:nvPicPr>
        <p:blipFill>
          <a:blip r:embed="rId3">
            <a:alphaModFix/>
          </a:blip>
          <a:stretch>
            <a:fillRect/>
          </a:stretch>
        </p:blipFill>
        <p:spPr>
          <a:xfrm>
            <a:off x="152400" y="1170125"/>
            <a:ext cx="3742725" cy="1344900"/>
          </a:xfrm>
          <a:prstGeom prst="rect">
            <a:avLst/>
          </a:prstGeom>
          <a:noFill/>
          <a:ln>
            <a:noFill/>
          </a:ln>
        </p:spPr>
      </p:pic>
      <p:pic>
        <p:nvPicPr>
          <p:cNvPr id="425" name="Google Shape;425;p74"/>
          <p:cNvPicPr preferRelativeResize="0"/>
          <p:nvPr/>
        </p:nvPicPr>
        <p:blipFill>
          <a:blip r:embed="rId4">
            <a:alphaModFix/>
          </a:blip>
          <a:stretch>
            <a:fillRect/>
          </a:stretch>
        </p:blipFill>
        <p:spPr>
          <a:xfrm>
            <a:off x="4047525" y="1170125"/>
            <a:ext cx="4388447" cy="3820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a:t>
            </a:r>
            <a:endParaRPr/>
          </a:p>
        </p:txBody>
      </p:sp>
      <p:pic>
        <p:nvPicPr>
          <p:cNvPr id="431" name="Google Shape;431;p75"/>
          <p:cNvPicPr preferRelativeResize="0"/>
          <p:nvPr/>
        </p:nvPicPr>
        <p:blipFill>
          <a:blip r:embed="rId3">
            <a:alphaModFix/>
          </a:blip>
          <a:stretch>
            <a:fillRect/>
          </a:stretch>
        </p:blipFill>
        <p:spPr>
          <a:xfrm>
            <a:off x="152400" y="1170125"/>
            <a:ext cx="8839201" cy="368388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Svelte Fetch Function</a:t>
            </a:r>
            <a:endParaRPr/>
          </a:p>
        </p:txBody>
      </p:sp>
      <p:sp>
        <p:nvSpPr>
          <p:cNvPr id="437" name="Google Shape;437;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mengatasi masalah ini, Svelte menyediakan Fetch Function sendiri, dimana Fetch Function ini penggunaannya sama seperti Fetch Function pada Browser</a:t>
            </a:r>
            <a:endParaRPr/>
          </a:p>
          <a:p>
            <a:pPr indent="-342900" lvl="0" marL="457200" rtl="0" algn="l">
              <a:spcBef>
                <a:spcPts val="0"/>
              </a:spcBef>
              <a:spcAft>
                <a:spcPts val="0"/>
              </a:spcAft>
              <a:buSzPts val="1800"/>
              <a:buChar char="●"/>
            </a:pPr>
            <a:r>
              <a:rPr lang="id"/>
              <a:t>Svelte Fetch Function ini bisa tahu ketika berjalan di mode SSR atau CSR</a:t>
            </a:r>
            <a:endParaRPr/>
          </a:p>
          <a:p>
            <a:pPr indent="-342900" lvl="0" marL="457200" rtl="0" algn="l">
              <a:spcBef>
                <a:spcPts val="0"/>
              </a:spcBef>
              <a:spcAft>
                <a:spcPts val="0"/>
              </a:spcAft>
              <a:buSzPts val="1800"/>
              <a:buChar char="●"/>
            </a:pPr>
            <a:r>
              <a:rPr lang="id"/>
              <a:t>Untuk menggunakan Svelte Fetch Function, kita bisa menambahkan attribute fetch pada Load Function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/products/[id]</a:t>
            </a:r>
            <a:endParaRPr/>
          </a:p>
        </p:txBody>
      </p:sp>
      <p:pic>
        <p:nvPicPr>
          <p:cNvPr id="443" name="Google Shape;443;p77"/>
          <p:cNvPicPr preferRelativeResize="0"/>
          <p:nvPr/>
        </p:nvPicPr>
        <p:blipFill>
          <a:blip r:embed="rId3">
            <a:alphaModFix/>
          </a:blip>
          <a:stretch>
            <a:fillRect/>
          </a:stretch>
        </p:blipFill>
        <p:spPr>
          <a:xfrm>
            <a:off x="152400" y="1170125"/>
            <a:ext cx="8839197" cy="208067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Parent Data</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Parent Data</a:t>
            </a:r>
            <a:endParaRPr/>
          </a:p>
        </p:txBody>
      </p:sp>
      <p:sp>
        <p:nvSpPr>
          <p:cNvPr id="454" name="Google Shape;454;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semua data Load Function akan digabungkan dan bisa digunakan pada Page</a:t>
            </a:r>
            <a:endParaRPr/>
          </a:p>
          <a:p>
            <a:pPr indent="-342900" lvl="0" marL="457200" rtl="0" algn="l">
              <a:spcBef>
                <a:spcPts val="0"/>
              </a:spcBef>
              <a:spcAft>
                <a:spcPts val="0"/>
              </a:spcAft>
              <a:buSzPts val="1800"/>
              <a:buChar char="●"/>
            </a:pPr>
            <a:r>
              <a:rPr lang="id"/>
              <a:t>Namun, pada beberapa kasus, mungkin kita ingin menggunakan data dari Load Function (Parent) di Load Function (Child), misal kita ingin menggunakan data Load Function Layout di Load Function Page</a:t>
            </a:r>
            <a:endParaRPr/>
          </a:p>
          <a:p>
            <a:pPr indent="-342900" lvl="0" marL="457200" rtl="0" algn="l">
              <a:spcBef>
                <a:spcPts val="0"/>
              </a:spcBef>
              <a:spcAft>
                <a:spcPts val="0"/>
              </a:spcAft>
              <a:buSzPts val="1800"/>
              <a:buChar char="●"/>
            </a:pPr>
            <a:r>
              <a:rPr lang="id"/>
              <a:t>Untuk menggunakan data di Load Function (Parent), kita bisa menggunakan attribute parent</a:t>
            </a:r>
            <a:endParaRPr/>
          </a:p>
          <a:p>
            <a:pPr indent="-342900" lvl="0" marL="457200" rtl="0" algn="l">
              <a:spcBef>
                <a:spcPts val="0"/>
              </a:spcBef>
              <a:spcAft>
                <a:spcPts val="0"/>
              </a:spcAft>
              <a:buSzPts val="1800"/>
              <a:buChar char="●"/>
            </a:pPr>
            <a:r>
              <a:rPr lang="id"/>
              <a:t>parent merupakan Promise function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460" name="Google Shape;460;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Di halaman Load Function /profile/wallet/+page.js, kita akan coba ambil data user yang berasal dari Load Function /profile/+layout.js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/profile/wallet</a:t>
            </a:r>
            <a:endParaRPr/>
          </a:p>
        </p:txBody>
      </p:sp>
      <p:pic>
        <p:nvPicPr>
          <p:cNvPr id="466" name="Google Shape;466;p81"/>
          <p:cNvPicPr preferRelativeResize="0"/>
          <p:nvPr/>
        </p:nvPicPr>
        <p:blipFill>
          <a:blip r:embed="rId3">
            <a:alphaModFix/>
          </a:blip>
          <a:stretch>
            <a:fillRect/>
          </a:stretch>
        </p:blipFill>
        <p:spPr>
          <a:xfrm>
            <a:off x="152400" y="1170125"/>
            <a:ext cx="4022226" cy="2327574"/>
          </a:xfrm>
          <a:prstGeom prst="rect">
            <a:avLst/>
          </a:prstGeom>
          <a:noFill/>
          <a:ln>
            <a:noFill/>
          </a:ln>
        </p:spPr>
      </p:pic>
      <p:pic>
        <p:nvPicPr>
          <p:cNvPr id="467" name="Google Shape;467;p81"/>
          <p:cNvPicPr preferRelativeResize="0"/>
          <p:nvPr/>
        </p:nvPicPr>
        <p:blipFill>
          <a:blip r:embed="rId4">
            <a:alphaModFix/>
          </a:blip>
          <a:stretch>
            <a:fillRect/>
          </a:stretch>
        </p:blipFill>
        <p:spPr>
          <a:xfrm>
            <a:off x="4327026" y="1170125"/>
            <a:ext cx="4664573" cy="26497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Fitur Svelte Kit</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Kit menyelesaikan banyak masalah ketika kita membuat web, seperti :</a:t>
            </a:r>
            <a:endParaRPr/>
          </a:p>
          <a:p>
            <a:pPr indent="-342900" lvl="0" marL="457200" rtl="0" algn="l">
              <a:spcBef>
                <a:spcPts val="0"/>
              </a:spcBef>
              <a:spcAft>
                <a:spcPts val="0"/>
              </a:spcAft>
              <a:buSzPts val="1800"/>
              <a:buChar char="●"/>
            </a:pPr>
            <a:r>
              <a:rPr lang="id"/>
              <a:t>Routing</a:t>
            </a:r>
            <a:endParaRPr/>
          </a:p>
          <a:p>
            <a:pPr indent="-342900" lvl="0" marL="457200" rtl="0" algn="l">
              <a:spcBef>
                <a:spcPts val="0"/>
              </a:spcBef>
              <a:spcAft>
                <a:spcPts val="0"/>
              </a:spcAft>
              <a:buSzPts val="1800"/>
              <a:buChar char="●"/>
            </a:pPr>
            <a:r>
              <a:rPr lang="id"/>
              <a:t>Server-side render</a:t>
            </a:r>
            <a:endParaRPr/>
          </a:p>
          <a:p>
            <a:pPr indent="-342900" lvl="0" marL="457200" rtl="0" algn="l">
              <a:spcBef>
                <a:spcPts val="0"/>
              </a:spcBef>
              <a:spcAft>
                <a:spcPts val="0"/>
              </a:spcAft>
              <a:buSzPts val="1800"/>
              <a:buChar char="●"/>
            </a:pPr>
            <a:r>
              <a:rPr lang="id"/>
              <a:t>Data fetching</a:t>
            </a:r>
            <a:endParaRPr/>
          </a:p>
          <a:p>
            <a:pPr indent="-342900" lvl="0" marL="457200" rtl="0" algn="l">
              <a:spcBef>
                <a:spcPts val="0"/>
              </a:spcBef>
              <a:spcAft>
                <a:spcPts val="0"/>
              </a:spcAft>
              <a:buSzPts val="1800"/>
              <a:buChar char="●"/>
            </a:pPr>
            <a:r>
              <a:rPr lang="id"/>
              <a:t>Prerender</a:t>
            </a:r>
            <a:endParaRPr/>
          </a:p>
          <a:p>
            <a:pPr indent="-342900" lvl="0" marL="457200" rtl="0" algn="l">
              <a:spcBef>
                <a:spcPts val="0"/>
              </a:spcBef>
              <a:spcAft>
                <a:spcPts val="0"/>
              </a:spcAft>
              <a:buSzPts val="1800"/>
              <a:buChar char="●"/>
            </a:pPr>
            <a:r>
              <a:rPr lang="id"/>
              <a:t>Single-page application</a:t>
            </a:r>
            <a:endParaRPr/>
          </a:p>
          <a:p>
            <a:pPr indent="-342900" lvl="0" marL="457200" rtl="0" algn="l">
              <a:spcBef>
                <a:spcPts val="0"/>
              </a:spcBef>
              <a:spcAft>
                <a:spcPts val="0"/>
              </a:spcAft>
              <a:buSzPts val="1800"/>
              <a:buChar char="●"/>
            </a:pPr>
            <a:r>
              <a:rPr lang="id"/>
              <a:t>Library packaging</a:t>
            </a:r>
            <a:endParaRPr/>
          </a:p>
          <a:p>
            <a:pPr indent="-342900" lvl="0" marL="457200" rtl="0" algn="l">
              <a:spcBef>
                <a:spcPts val="0"/>
              </a:spcBef>
              <a:spcAft>
                <a:spcPts val="0"/>
              </a:spcAft>
              <a:buSzPts val="1800"/>
              <a:buChar char="●"/>
            </a:pPr>
            <a:r>
              <a:rPr lang="id"/>
              <a:t>Deploying application</a:t>
            </a:r>
            <a:endParaRPr/>
          </a:p>
          <a:p>
            <a:pPr indent="-342900" lvl="0" marL="457200" rtl="0" algn="l">
              <a:spcBef>
                <a:spcPts val="0"/>
              </a:spcBef>
              <a:spcAft>
                <a:spcPts val="0"/>
              </a:spcAft>
              <a:buSzPts val="1800"/>
              <a:buChar char="●"/>
            </a:pPr>
            <a:r>
              <a:rPr lang="id"/>
              <a:t>Dan lain-lain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Server Load Data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 Load Data</a:t>
            </a:r>
            <a:endParaRPr/>
          </a:p>
        </p:txBody>
      </p:sp>
      <p:sp>
        <p:nvSpPr>
          <p:cNvPr id="478" name="Google Shape;478;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juga mendukung Load data di Server</a:t>
            </a:r>
            <a:endParaRPr/>
          </a:p>
          <a:p>
            <a:pPr indent="-342900" lvl="0" marL="457200" rtl="0" algn="l">
              <a:spcBef>
                <a:spcPts val="0"/>
              </a:spcBef>
              <a:spcAft>
                <a:spcPts val="0"/>
              </a:spcAft>
              <a:buSzPts val="1800"/>
              <a:buChar char="●"/>
            </a:pPr>
            <a:r>
              <a:rPr lang="id"/>
              <a:t>Salah satu kelebihan Load data di Server adalah, kita bisa mengakses data di Server, misal data di Database misalnya</a:t>
            </a:r>
            <a:endParaRPr/>
          </a:p>
          <a:p>
            <a:pPr indent="-342900" lvl="0" marL="457200" rtl="0" algn="l">
              <a:spcBef>
                <a:spcPts val="0"/>
              </a:spcBef>
              <a:spcAft>
                <a:spcPts val="0"/>
              </a:spcAft>
              <a:buSzPts val="1800"/>
              <a:buChar char="●"/>
            </a:pPr>
            <a:r>
              <a:rPr lang="id"/>
              <a:t>Untuk membuat Server Load Function, kita bisa menggunakan file +page.server.js untuk Page data, dan +layout.server.js untuk Layout Data</a:t>
            </a:r>
            <a:endParaRPr/>
          </a:p>
          <a:p>
            <a:pPr indent="-342900" lvl="0" marL="457200" rtl="0" algn="l">
              <a:spcBef>
                <a:spcPts val="0"/>
              </a:spcBef>
              <a:spcAft>
                <a:spcPts val="0"/>
              </a:spcAft>
              <a:buSzPts val="1800"/>
              <a:buChar char="●"/>
            </a:pPr>
            <a:r>
              <a:rPr lang="id"/>
              <a:t>Semua parameter yang bisa digunakan di Load Function, bisa digunakan juga pada Server Load Function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Load Function vs Server Load Function</a:t>
            </a:r>
            <a:endParaRPr/>
          </a:p>
        </p:txBody>
      </p:sp>
      <p:sp>
        <p:nvSpPr>
          <p:cNvPr id="484" name="Google Shape;484;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Load Function bisa berjalan di Client atau di Server (untuk akses pertama kali), sedangkan Server Load Function hanya bisa berjalan di Server</a:t>
            </a:r>
            <a:endParaRPr/>
          </a:p>
          <a:p>
            <a:pPr indent="-342900" lvl="0" marL="457200" rtl="0" algn="l">
              <a:spcBef>
                <a:spcPts val="0"/>
              </a:spcBef>
              <a:spcAft>
                <a:spcPts val="0"/>
              </a:spcAft>
              <a:buSzPts val="1800"/>
              <a:buChar char="●"/>
            </a:pPr>
            <a:r>
              <a:rPr lang="id"/>
              <a:t>Jika dalam satu Page terdapat Load Function dan Server Load Function, maka yang pertama kali akan dieksekusi adalah Server Load Function</a:t>
            </a:r>
            <a:endParaRPr/>
          </a:p>
          <a:p>
            <a:pPr indent="-342900" lvl="0" marL="457200" rtl="0" algn="l">
              <a:spcBef>
                <a:spcPts val="0"/>
              </a:spcBef>
              <a:spcAft>
                <a:spcPts val="0"/>
              </a:spcAft>
              <a:buSzPts val="1800"/>
              <a:buChar char="●"/>
            </a:pPr>
            <a:r>
              <a:rPr lang="id"/>
              <a:t>Server Load Function bisa menggunakan semua parameter yang ada di Load Function, namun ada tambahan parameter yang bisa digunakan pada Server Load Function</a:t>
            </a:r>
            <a:endParaRPr/>
          </a:p>
          <a:p>
            <a:pPr indent="-342900" lvl="0" marL="457200" rtl="0" algn="l">
              <a:spcBef>
                <a:spcPts val="0"/>
              </a:spcBef>
              <a:spcAft>
                <a:spcPts val="0"/>
              </a:spcAft>
              <a:buSzPts val="1800"/>
              <a:buChar char="●"/>
            </a:pPr>
            <a:r>
              <a:rPr lang="id"/>
              <a:t>Jika kita membuat Load Function dan Server Load Function, kita bisa mendapatkan hasil dari Server Load Function di Load Function dalam attribute data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490" name="Google Shape;490;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membuat halaman /todos, dimana kita akan buat data dari server dan dari client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/routes/todos</a:t>
            </a:r>
            <a:endParaRPr/>
          </a:p>
        </p:txBody>
      </p:sp>
      <p:pic>
        <p:nvPicPr>
          <p:cNvPr id="496" name="Google Shape;496;p86"/>
          <p:cNvPicPr preferRelativeResize="0"/>
          <p:nvPr/>
        </p:nvPicPr>
        <p:blipFill>
          <a:blip r:embed="rId3">
            <a:alphaModFix/>
          </a:blip>
          <a:stretch>
            <a:fillRect/>
          </a:stretch>
        </p:blipFill>
        <p:spPr>
          <a:xfrm>
            <a:off x="152400" y="1170125"/>
            <a:ext cx="3274500" cy="2094400"/>
          </a:xfrm>
          <a:prstGeom prst="rect">
            <a:avLst/>
          </a:prstGeom>
          <a:noFill/>
          <a:ln>
            <a:noFill/>
          </a:ln>
        </p:spPr>
      </p:pic>
      <p:pic>
        <p:nvPicPr>
          <p:cNvPr id="497" name="Google Shape;497;p86"/>
          <p:cNvPicPr preferRelativeResize="0"/>
          <p:nvPr/>
        </p:nvPicPr>
        <p:blipFill>
          <a:blip r:embed="rId4">
            <a:alphaModFix/>
          </a:blip>
          <a:stretch>
            <a:fillRect/>
          </a:stretch>
        </p:blipFill>
        <p:spPr>
          <a:xfrm>
            <a:off x="3579300" y="1170125"/>
            <a:ext cx="5412299" cy="20129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/routes/todos/+page.svelte</a:t>
            </a:r>
            <a:endParaRPr/>
          </a:p>
        </p:txBody>
      </p:sp>
      <p:pic>
        <p:nvPicPr>
          <p:cNvPr id="503" name="Google Shape;503;p87"/>
          <p:cNvPicPr preferRelativeResize="0"/>
          <p:nvPr/>
        </p:nvPicPr>
        <p:blipFill>
          <a:blip r:embed="rId3">
            <a:alphaModFix/>
          </a:blip>
          <a:stretch>
            <a:fillRect/>
          </a:stretch>
        </p:blipFill>
        <p:spPr>
          <a:xfrm>
            <a:off x="152400" y="1170125"/>
            <a:ext cx="4757919" cy="38209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Server Load Parameter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 Load Parameter</a:t>
            </a:r>
            <a:endParaRPr/>
          </a:p>
        </p:txBody>
      </p:sp>
      <p:sp>
        <p:nvSpPr>
          <p:cNvPr id="514" name="Google Shape;514;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Server Load Function memiliki parameter dengan tipe RequestEvent</a:t>
            </a:r>
            <a:endParaRPr/>
          </a:p>
          <a:p>
            <a:pPr indent="-342900" lvl="0" marL="457200" rtl="0" algn="l">
              <a:spcBef>
                <a:spcPts val="0"/>
              </a:spcBef>
              <a:spcAft>
                <a:spcPts val="0"/>
              </a:spcAft>
              <a:buSzPts val="1800"/>
              <a:buChar char="●"/>
            </a:pPr>
            <a:r>
              <a:rPr lang="id" u="sng">
                <a:solidFill>
                  <a:schemeClr val="hlink"/>
                </a:solidFill>
                <a:hlinkClick r:id="rId3"/>
              </a:rPr>
              <a:t>https://svelte.dev/docs/kit/@sveltejs-kit#RequestEvent</a:t>
            </a:r>
            <a:r>
              <a:rPr lang="id"/>
              <a:t> </a:t>
            </a:r>
            <a:endParaRPr/>
          </a:p>
          <a:p>
            <a:pPr indent="-342900" lvl="0" marL="457200" rtl="0" algn="l">
              <a:spcBef>
                <a:spcPts val="0"/>
              </a:spcBef>
              <a:spcAft>
                <a:spcPts val="0"/>
              </a:spcAft>
              <a:buSzPts val="1800"/>
              <a:buChar char="●"/>
            </a:pPr>
            <a:r>
              <a:rPr lang="id"/>
              <a:t>RequestEvent memiliki banyak attribute tambahan yang bisa kita gunakan untuk memanipulasi Response seperti cookies, setHeaders, dan lain-lain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520" name="Google Shape;520;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buat halaman untuk Login, dimana data login akan kita simpan di cookie</a:t>
            </a:r>
            <a:endParaRPr/>
          </a:p>
          <a:p>
            <a:pPr indent="-342900" lvl="0" marL="457200" rtl="0" algn="l">
              <a:spcBef>
                <a:spcPts val="0"/>
              </a:spcBef>
              <a:spcAft>
                <a:spcPts val="0"/>
              </a:spcAft>
              <a:buSzPts val="1800"/>
              <a:buChar char="●"/>
            </a:pPr>
            <a:r>
              <a:rPr lang="id"/>
              <a:t>Setelah login, kita akan simpan datanya di Cookie</a:t>
            </a:r>
            <a:endParaRPr/>
          </a:p>
          <a:p>
            <a:pPr indent="-342900" lvl="0" marL="457200" rtl="0" algn="l">
              <a:spcBef>
                <a:spcPts val="0"/>
              </a:spcBef>
              <a:spcAft>
                <a:spcPts val="0"/>
              </a:spcAft>
              <a:buSzPts val="1800"/>
              <a:buChar char="●"/>
            </a:pPr>
            <a:r>
              <a:rPr lang="id"/>
              <a:t>Jika logout, kita akan hapus datanya dari Cookie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/users/login</a:t>
            </a:r>
            <a:endParaRPr/>
          </a:p>
        </p:txBody>
      </p:sp>
      <p:pic>
        <p:nvPicPr>
          <p:cNvPr id="526" name="Google Shape;526;p91"/>
          <p:cNvPicPr preferRelativeResize="0"/>
          <p:nvPr/>
        </p:nvPicPr>
        <p:blipFill>
          <a:blip r:embed="rId3">
            <a:alphaModFix/>
          </a:blip>
          <a:stretch>
            <a:fillRect/>
          </a:stretch>
        </p:blipFill>
        <p:spPr>
          <a:xfrm>
            <a:off x="152400" y="1170125"/>
            <a:ext cx="4293568" cy="3820974"/>
          </a:xfrm>
          <a:prstGeom prst="rect">
            <a:avLst/>
          </a:prstGeom>
          <a:noFill/>
          <a:ln>
            <a:noFill/>
          </a:ln>
        </p:spPr>
      </p:pic>
      <p:pic>
        <p:nvPicPr>
          <p:cNvPr id="527" name="Google Shape;527;p91"/>
          <p:cNvPicPr preferRelativeResize="0"/>
          <p:nvPr/>
        </p:nvPicPr>
        <p:blipFill>
          <a:blip r:embed="rId4">
            <a:alphaModFix/>
          </a:blip>
          <a:stretch>
            <a:fillRect/>
          </a:stretch>
        </p:blipFill>
        <p:spPr>
          <a:xfrm>
            <a:off x="4445975" y="1170125"/>
            <a:ext cx="4532774" cy="16630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Project</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Kit juga memiliki struktur project standard, sehingga tiap programmer tidak perlu membuat struktur project sendiri-sendiri</a:t>
            </a:r>
            <a:endParaRPr/>
          </a:p>
          <a:p>
            <a:pPr indent="-342900" lvl="0" marL="457200" rtl="0" algn="l">
              <a:spcBef>
                <a:spcPts val="0"/>
              </a:spcBef>
              <a:spcAft>
                <a:spcPts val="0"/>
              </a:spcAft>
              <a:buSzPts val="1800"/>
              <a:buChar char="●"/>
            </a:pPr>
            <a:r>
              <a:rPr lang="id" u="sng">
                <a:solidFill>
                  <a:schemeClr val="hlink"/>
                </a:solidFill>
                <a:hlinkClick r:id="rId3"/>
              </a:rPr>
              <a:t>https://svelte.dev/docs/kit/project-structure</a:t>
            </a:r>
            <a:r>
              <a:rPr lang="id"/>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/users/dashboard</a:t>
            </a:r>
            <a:endParaRPr/>
          </a:p>
        </p:txBody>
      </p:sp>
      <p:pic>
        <p:nvPicPr>
          <p:cNvPr id="533" name="Google Shape;533;p92"/>
          <p:cNvPicPr preferRelativeResize="0"/>
          <p:nvPr/>
        </p:nvPicPr>
        <p:blipFill>
          <a:blip r:embed="rId3">
            <a:alphaModFix/>
          </a:blip>
          <a:stretch>
            <a:fillRect/>
          </a:stretch>
        </p:blipFill>
        <p:spPr>
          <a:xfrm>
            <a:off x="152400" y="1170125"/>
            <a:ext cx="4125890" cy="3820975"/>
          </a:xfrm>
          <a:prstGeom prst="rect">
            <a:avLst/>
          </a:prstGeom>
          <a:noFill/>
          <a:ln>
            <a:noFill/>
          </a:ln>
        </p:spPr>
      </p:pic>
      <p:pic>
        <p:nvPicPr>
          <p:cNvPr id="534" name="Google Shape;534;p92"/>
          <p:cNvPicPr preferRelativeResize="0"/>
          <p:nvPr/>
        </p:nvPicPr>
        <p:blipFill>
          <a:blip r:embed="rId4">
            <a:alphaModFix/>
          </a:blip>
          <a:stretch>
            <a:fillRect/>
          </a:stretch>
        </p:blipFill>
        <p:spPr>
          <a:xfrm>
            <a:off x="4430690" y="1170125"/>
            <a:ext cx="4560910" cy="208109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9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Navigation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Navigation</a:t>
            </a:r>
            <a:endParaRPr/>
          </a:p>
        </p:txBody>
      </p:sp>
      <p:sp>
        <p:nvSpPr>
          <p:cNvPr id="545" name="Google Shape;545;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untuk melakukan navigasi dari satu halaman ke halaman lain, kita bisa menggunakan elemen anchor &lt;a&gt;</a:t>
            </a:r>
            <a:endParaRPr/>
          </a:p>
          <a:p>
            <a:pPr indent="-342900" lvl="0" marL="457200" rtl="0" algn="l">
              <a:spcBef>
                <a:spcPts val="0"/>
              </a:spcBef>
              <a:spcAft>
                <a:spcPts val="0"/>
              </a:spcAft>
              <a:buSzPts val="1800"/>
              <a:buChar char="●"/>
            </a:pPr>
            <a:r>
              <a:rPr lang="id"/>
              <a:t>Namun bagaimana jika kita ingin melakukan navigasi secara programmatic di kode JavaScript?</a:t>
            </a:r>
            <a:endParaRPr/>
          </a:p>
          <a:p>
            <a:pPr indent="-342900" lvl="0" marL="457200" rtl="0" algn="l">
              <a:spcBef>
                <a:spcPts val="0"/>
              </a:spcBef>
              <a:spcAft>
                <a:spcPts val="0"/>
              </a:spcAft>
              <a:buSzPts val="1800"/>
              <a:buChar char="●"/>
            </a:pPr>
            <a:r>
              <a:rPr lang="id"/>
              <a:t>Kita bisa memanfaatkan function goto pada Svelte</a:t>
            </a:r>
            <a:endParaRPr/>
          </a:p>
          <a:p>
            <a:pPr indent="-342900" lvl="0" marL="457200" rtl="0" algn="l">
              <a:spcBef>
                <a:spcPts val="0"/>
              </a:spcBef>
              <a:spcAft>
                <a:spcPts val="0"/>
              </a:spcAft>
              <a:buSzPts val="1800"/>
              <a:buChar char="●"/>
            </a:pPr>
            <a:r>
              <a:rPr lang="id" u="sng">
                <a:solidFill>
                  <a:schemeClr val="hlink"/>
                </a:solidFill>
                <a:hlinkClick r:id="rId3"/>
              </a:rPr>
              <a:t>https://svelte.dev/docs/kit/$app-navigation#goto</a:t>
            </a:r>
            <a:r>
              <a:rPr lang="id"/>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551" name="Google Shape;551;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buat halaman navigation untuk berpindah dari satu halaman ke halaman yang lain</a:t>
            </a:r>
            <a:endParaRPr/>
          </a:p>
          <a:p>
            <a:pPr indent="-342900" lvl="0" marL="457200" rtl="0" algn="l">
              <a:spcBef>
                <a:spcPts val="0"/>
              </a:spcBef>
              <a:spcAft>
                <a:spcPts val="0"/>
              </a:spcAft>
              <a:buSzPts val="1800"/>
              <a:buChar char="●"/>
            </a:pPr>
            <a:r>
              <a:rPr lang="id"/>
              <a:t>Pada halaman tersebut kita akan buat form dengan input, dan kita akan melakukan navigasi sesuai dengan input nya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/navigation</a:t>
            </a:r>
            <a:endParaRPr/>
          </a:p>
        </p:txBody>
      </p:sp>
      <p:pic>
        <p:nvPicPr>
          <p:cNvPr id="557" name="Google Shape;557;p96"/>
          <p:cNvPicPr preferRelativeResize="0"/>
          <p:nvPr/>
        </p:nvPicPr>
        <p:blipFill>
          <a:blip r:embed="rId3">
            <a:alphaModFix/>
          </a:blip>
          <a:stretch>
            <a:fillRect/>
          </a:stretch>
        </p:blipFill>
        <p:spPr>
          <a:xfrm>
            <a:off x="152400" y="1170125"/>
            <a:ext cx="5620270" cy="38209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API Route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API Route</a:t>
            </a:r>
            <a:endParaRPr/>
          </a:p>
        </p:txBody>
      </p:sp>
      <p:sp>
        <p:nvSpPr>
          <p:cNvPr id="568" name="Google Shape;568;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Tidak hanya membuat Page, Svelte juga membolehkan kita membuat API response</a:t>
            </a:r>
            <a:endParaRPr/>
          </a:p>
          <a:p>
            <a:pPr indent="-342900" lvl="0" marL="457200" rtl="0" algn="l">
              <a:spcBef>
                <a:spcPts val="0"/>
              </a:spcBef>
              <a:spcAft>
                <a:spcPts val="0"/>
              </a:spcAft>
              <a:buSzPts val="1800"/>
              <a:buChar char="●"/>
            </a:pPr>
            <a:r>
              <a:rPr lang="id"/>
              <a:t>Caranya kita bisa menggunakan file +server.js</a:t>
            </a:r>
            <a:endParaRPr/>
          </a:p>
          <a:p>
            <a:pPr indent="-342900" lvl="0" marL="457200" rtl="0" algn="l">
              <a:spcBef>
                <a:spcPts val="0"/>
              </a:spcBef>
              <a:spcAft>
                <a:spcPts val="0"/>
              </a:spcAft>
              <a:buSzPts val="1800"/>
              <a:buChar char="●"/>
            </a:pPr>
            <a:r>
              <a:rPr lang="id"/>
              <a:t>Kita bisa membuat function sesuai dengan jenis Http Method yang digunakan, misal GET, POST, PUT, PATCH, DELETE, OPTIONS dan HEAD</a:t>
            </a:r>
            <a:endParaRPr/>
          </a:p>
          <a:p>
            <a:pPr indent="-342900" lvl="0" marL="457200" rtl="0" algn="l">
              <a:spcBef>
                <a:spcPts val="0"/>
              </a:spcBef>
              <a:spcAft>
                <a:spcPts val="0"/>
              </a:spcAft>
              <a:buSzPts val="1800"/>
              <a:buChar char="●"/>
            </a:pPr>
            <a:r>
              <a:rPr lang="id"/>
              <a:t>API Route Function memiliki parameter RequestEvent dan mengembalikan Response object</a:t>
            </a:r>
            <a:endParaRPr/>
          </a:p>
          <a:p>
            <a:pPr indent="-342900" lvl="0" marL="457200" rtl="0" algn="l">
              <a:spcBef>
                <a:spcPts val="0"/>
              </a:spcBef>
              <a:spcAft>
                <a:spcPts val="0"/>
              </a:spcAft>
              <a:buSzPts val="1800"/>
              <a:buChar char="●"/>
            </a:pPr>
            <a:r>
              <a:rPr lang="id" u="sng">
                <a:solidFill>
                  <a:schemeClr val="hlink"/>
                </a:solidFill>
                <a:hlinkClick r:id="rId3"/>
              </a:rPr>
              <a:t>https://svelte.dev/docs/kit/@sveltejs-kit#RequestEvent</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https://developer.mozilla.org/en-US/docs/Web/API/Response</a:t>
            </a:r>
            <a:r>
              <a:rPr lang="id"/>
              <a:t> </a:t>
            </a:r>
            <a:endParaRPr/>
          </a:p>
          <a:p>
            <a:pPr indent="-342900" lvl="0" marL="457200" rtl="0" algn="l">
              <a:spcBef>
                <a:spcPts val="0"/>
              </a:spcBef>
              <a:spcAft>
                <a:spcPts val="0"/>
              </a:spcAft>
              <a:buSzPts val="1800"/>
              <a:buChar char="●"/>
            </a:pPr>
            <a:r>
              <a:rPr lang="id"/>
              <a:t>Perlu diingat bahwa API Route akan berjalan di Server, bukan di Client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574" name="Google Shape;574;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pindahkan Server Load Function di /users/login dan /users/dashboard menjadi API Route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/api/users/login</a:t>
            </a:r>
            <a:endParaRPr/>
          </a:p>
        </p:txBody>
      </p:sp>
      <p:pic>
        <p:nvPicPr>
          <p:cNvPr id="580" name="Google Shape;580;p100"/>
          <p:cNvPicPr preferRelativeResize="0"/>
          <p:nvPr/>
        </p:nvPicPr>
        <p:blipFill>
          <a:blip r:embed="rId3">
            <a:alphaModFix/>
          </a:blip>
          <a:stretch>
            <a:fillRect/>
          </a:stretch>
        </p:blipFill>
        <p:spPr>
          <a:xfrm>
            <a:off x="152400" y="1170125"/>
            <a:ext cx="5812892" cy="382097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/api/users/current</a:t>
            </a:r>
            <a:endParaRPr/>
          </a:p>
        </p:txBody>
      </p:sp>
      <p:pic>
        <p:nvPicPr>
          <p:cNvPr id="586" name="Google Shape;586;p101"/>
          <p:cNvPicPr preferRelativeResize="0"/>
          <p:nvPr/>
        </p:nvPicPr>
        <p:blipFill>
          <a:blip r:embed="rId3">
            <a:alphaModFix/>
          </a:blip>
          <a:stretch>
            <a:fillRect/>
          </a:stretch>
        </p:blipFill>
        <p:spPr>
          <a:xfrm>
            <a:off x="152400" y="1170125"/>
            <a:ext cx="3539621" cy="3820975"/>
          </a:xfrm>
          <a:prstGeom prst="rect">
            <a:avLst/>
          </a:prstGeom>
          <a:noFill/>
          <a:ln>
            <a:noFill/>
          </a:ln>
        </p:spPr>
      </p:pic>
      <p:pic>
        <p:nvPicPr>
          <p:cNvPr id="587" name="Google Shape;587;p101"/>
          <p:cNvPicPr preferRelativeResize="0"/>
          <p:nvPr/>
        </p:nvPicPr>
        <p:blipFill>
          <a:blip r:embed="rId4">
            <a:alphaModFix/>
          </a:blip>
          <a:stretch>
            <a:fillRect/>
          </a:stretch>
        </p:blipFill>
        <p:spPr>
          <a:xfrm>
            <a:off x="3844421" y="1170125"/>
            <a:ext cx="5147179" cy="25547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Tipe Project</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Kit mendukung banyak tipe Project, sehingga bisa kita sesuaikan dengan kebutuhan saat kita membuat aplikasi</a:t>
            </a:r>
            <a:endParaRPr/>
          </a:p>
          <a:p>
            <a:pPr indent="-342900" lvl="0" marL="457200" rtl="0" algn="l">
              <a:spcBef>
                <a:spcPts val="0"/>
              </a:spcBef>
              <a:spcAft>
                <a:spcPts val="0"/>
              </a:spcAft>
              <a:buSzPts val="1800"/>
              <a:buChar char="●"/>
            </a:pPr>
            <a:r>
              <a:rPr lang="id" u="sng">
                <a:solidFill>
                  <a:schemeClr val="hlink"/>
                </a:solidFill>
                <a:hlinkClick r:id="rId3"/>
              </a:rPr>
              <a:t>https://svelte.dev/docs/kit/project-types</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/users/login</a:t>
            </a:r>
            <a:endParaRPr/>
          </a:p>
        </p:txBody>
      </p:sp>
      <p:pic>
        <p:nvPicPr>
          <p:cNvPr id="593" name="Google Shape;593;p102"/>
          <p:cNvPicPr preferRelativeResize="0"/>
          <p:nvPr/>
        </p:nvPicPr>
        <p:blipFill>
          <a:blip r:embed="rId3">
            <a:alphaModFix/>
          </a:blip>
          <a:stretch>
            <a:fillRect/>
          </a:stretch>
        </p:blipFill>
        <p:spPr>
          <a:xfrm>
            <a:off x="152400" y="1170125"/>
            <a:ext cx="4585170" cy="3820975"/>
          </a:xfrm>
          <a:prstGeom prst="rect">
            <a:avLst/>
          </a:prstGeom>
          <a:noFill/>
          <a:ln>
            <a:noFill/>
          </a:ln>
        </p:spPr>
      </p:pic>
      <p:pic>
        <p:nvPicPr>
          <p:cNvPr id="594" name="Google Shape;594;p102"/>
          <p:cNvPicPr preferRelativeResize="0"/>
          <p:nvPr/>
        </p:nvPicPr>
        <p:blipFill>
          <a:blip r:embed="rId4">
            <a:alphaModFix/>
          </a:blip>
          <a:stretch>
            <a:fillRect/>
          </a:stretch>
        </p:blipFill>
        <p:spPr>
          <a:xfrm>
            <a:off x="4737575" y="1170125"/>
            <a:ext cx="4256050" cy="162387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/users/dashboard</a:t>
            </a:r>
            <a:endParaRPr/>
          </a:p>
        </p:txBody>
      </p:sp>
      <p:pic>
        <p:nvPicPr>
          <p:cNvPr id="600" name="Google Shape;600;p103"/>
          <p:cNvPicPr preferRelativeResize="0"/>
          <p:nvPr/>
        </p:nvPicPr>
        <p:blipFill>
          <a:blip r:embed="rId3">
            <a:alphaModFix/>
          </a:blip>
          <a:stretch>
            <a:fillRect/>
          </a:stretch>
        </p:blipFill>
        <p:spPr>
          <a:xfrm>
            <a:off x="152400" y="1170125"/>
            <a:ext cx="4247126" cy="2777274"/>
          </a:xfrm>
          <a:prstGeom prst="rect">
            <a:avLst/>
          </a:prstGeom>
          <a:noFill/>
          <a:ln>
            <a:noFill/>
          </a:ln>
        </p:spPr>
      </p:pic>
      <p:pic>
        <p:nvPicPr>
          <p:cNvPr id="601" name="Google Shape;601;p103"/>
          <p:cNvPicPr preferRelativeResize="0"/>
          <p:nvPr/>
        </p:nvPicPr>
        <p:blipFill>
          <a:blip r:embed="rId4">
            <a:alphaModFix/>
          </a:blip>
          <a:stretch>
            <a:fillRect/>
          </a:stretch>
        </p:blipFill>
        <p:spPr>
          <a:xfrm>
            <a:off x="4551926" y="1170125"/>
            <a:ext cx="4439672" cy="302256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Error Page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Page</a:t>
            </a:r>
            <a:endParaRPr/>
          </a:p>
        </p:txBody>
      </p:sp>
      <p:sp>
        <p:nvSpPr>
          <p:cNvPr id="612" name="Google Shape;612;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terjadi error ketika Load Function dieksekusi, secara default Svelte akan menampilkan halaman error</a:t>
            </a:r>
            <a:endParaRPr/>
          </a:p>
          <a:p>
            <a:pPr indent="-342900" lvl="0" marL="457200" rtl="0" algn="l">
              <a:spcBef>
                <a:spcPts val="0"/>
              </a:spcBef>
              <a:spcAft>
                <a:spcPts val="0"/>
              </a:spcAft>
              <a:buSzPts val="1800"/>
              <a:buChar char="●"/>
            </a:pPr>
            <a:r>
              <a:rPr lang="id"/>
              <a:t>Namun, kadang-kadang, kita ingin membuat halaman error sesuai dengan yang kita mau</a:t>
            </a:r>
            <a:endParaRPr/>
          </a:p>
          <a:p>
            <a:pPr indent="-342900" lvl="0" marL="457200" rtl="0" algn="l">
              <a:spcBef>
                <a:spcPts val="0"/>
              </a:spcBef>
              <a:spcAft>
                <a:spcPts val="0"/>
              </a:spcAft>
              <a:buSzPts val="1800"/>
              <a:buChar char="●"/>
            </a:pPr>
            <a:r>
              <a:rPr lang="id"/>
              <a:t>Kita bisa membuat halaman error di Page yang dengan menggunakan file +error.svelte</a:t>
            </a:r>
            <a:endParaRPr/>
          </a:p>
          <a:p>
            <a:pPr indent="-342900" lvl="0" marL="457200" rtl="0" algn="l">
              <a:spcBef>
                <a:spcPts val="0"/>
              </a:spcBef>
              <a:spcAft>
                <a:spcPts val="0"/>
              </a:spcAft>
              <a:buSzPts val="1800"/>
              <a:buChar char="●"/>
            </a:pPr>
            <a:r>
              <a:rPr lang="id"/>
              <a:t>Saat kita menambahkan halaman +error.svelte, secara otomatis sub path nya akan menggunakan menggunakan halaman error tersebut</a:t>
            </a:r>
            <a:endParaRPr/>
          </a:p>
          <a:p>
            <a:pPr indent="-342900" lvl="0" marL="457200" rtl="0" algn="l">
              <a:spcBef>
                <a:spcPts val="0"/>
              </a:spcBef>
              <a:spcAft>
                <a:spcPts val="0"/>
              </a:spcAft>
              <a:buSzPts val="1800"/>
              <a:buChar char="●"/>
            </a:pPr>
            <a:r>
              <a:rPr lang="id"/>
              <a:t>Misal kita buat /users/+error.svelte, maka ketika terjadi error di /users/login atau /users/dashboard, maka otomatis menggunakan /users/+error.svelte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618" name="Google Shape;618;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ubah halaman /users/dashboard, dimana jika user tidak login, kita akan throw error di Load Function sehingga halaman error akan ditampilkan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/users/+error.svelte</a:t>
            </a:r>
            <a:endParaRPr/>
          </a:p>
        </p:txBody>
      </p:sp>
      <p:pic>
        <p:nvPicPr>
          <p:cNvPr id="624" name="Google Shape;624;p107"/>
          <p:cNvPicPr preferRelativeResize="0"/>
          <p:nvPr/>
        </p:nvPicPr>
        <p:blipFill>
          <a:blip r:embed="rId3">
            <a:alphaModFix/>
          </a:blip>
          <a:stretch>
            <a:fillRect/>
          </a:stretch>
        </p:blipFill>
        <p:spPr>
          <a:xfrm>
            <a:off x="152400" y="1170125"/>
            <a:ext cx="8839199" cy="282215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/users/dashboard</a:t>
            </a:r>
            <a:endParaRPr/>
          </a:p>
        </p:txBody>
      </p:sp>
      <p:pic>
        <p:nvPicPr>
          <p:cNvPr id="630" name="Google Shape;630;p108"/>
          <p:cNvPicPr preferRelativeResize="0"/>
          <p:nvPr/>
        </p:nvPicPr>
        <p:blipFill>
          <a:blip r:embed="rId3">
            <a:alphaModFix/>
          </a:blip>
          <a:stretch>
            <a:fillRect/>
          </a:stretch>
        </p:blipFill>
        <p:spPr>
          <a:xfrm>
            <a:off x="152400" y="1170125"/>
            <a:ext cx="4335824" cy="2743974"/>
          </a:xfrm>
          <a:prstGeom prst="rect">
            <a:avLst/>
          </a:prstGeom>
          <a:noFill/>
          <a:ln>
            <a:noFill/>
          </a:ln>
        </p:spPr>
      </p:pic>
      <p:pic>
        <p:nvPicPr>
          <p:cNvPr id="631" name="Google Shape;631;p108"/>
          <p:cNvPicPr preferRelativeResize="0"/>
          <p:nvPr/>
        </p:nvPicPr>
        <p:blipFill>
          <a:blip r:embed="rId4">
            <a:alphaModFix/>
          </a:blip>
          <a:stretch>
            <a:fillRect/>
          </a:stretch>
        </p:blipFill>
        <p:spPr>
          <a:xfrm>
            <a:off x="4640624" y="1170125"/>
            <a:ext cx="4350977" cy="353625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642" name="Google Shape;642;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sudah pernah menggunakan function redirect()</a:t>
            </a:r>
            <a:endParaRPr/>
          </a:p>
          <a:p>
            <a:pPr indent="-342900" lvl="0" marL="457200" rtl="0" algn="l">
              <a:spcBef>
                <a:spcPts val="0"/>
              </a:spcBef>
              <a:spcAft>
                <a:spcPts val="0"/>
              </a:spcAft>
              <a:buSzPts val="1800"/>
              <a:buChar char="●"/>
            </a:pPr>
            <a:r>
              <a:rPr lang="id"/>
              <a:t>Redirect merupakan function yang bisa kita gunakan untuk melakukan redirect halaman</a:t>
            </a:r>
            <a:endParaRPr/>
          </a:p>
          <a:p>
            <a:pPr indent="-342900" lvl="0" marL="457200" rtl="0" algn="l">
              <a:spcBef>
                <a:spcPts val="0"/>
              </a:spcBef>
              <a:spcAft>
                <a:spcPts val="0"/>
              </a:spcAft>
              <a:buSzPts val="1800"/>
              <a:buChar char="●"/>
            </a:pPr>
            <a:r>
              <a:rPr lang="id"/>
              <a:t>Namun function redirect() ini hanya bisa digunakan pada Server, jika kita ingin melakukan redirect pada Client, kita bisa menggunakan function goto()</a:t>
            </a:r>
            <a:endParaRPr/>
          </a:p>
          <a:p>
            <a:pPr indent="-342900" lvl="0" marL="457200" rtl="0" algn="l">
              <a:spcBef>
                <a:spcPts val="0"/>
              </a:spcBef>
              <a:spcAft>
                <a:spcPts val="0"/>
              </a:spcAft>
              <a:buSzPts val="1800"/>
              <a:buChar char="●"/>
            </a:pPr>
            <a:r>
              <a:rPr lang="id" u="sng">
                <a:solidFill>
                  <a:schemeClr val="hlink"/>
                </a:solidFill>
                <a:hlinkClick r:id="rId3"/>
              </a:rPr>
              <a:t>https://svelte.dev/docs/kit/@sveltejs-kit#redirect</a:t>
            </a:r>
            <a:r>
              <a:rPr lang="id"/>
              <a:t>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648" name="Google Shape;648;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ubah /profile/+layout.js menjadi /profile/+layout.server.js</a:t>
            </a:r>
            <a:endParaRPr/>
          </a:p>
          <a:p>
            <a:pPr indent="-342900" lvl="0" marL="457200" rtl="0" algn="l">
              <a:spcBef>
                <a:spcPts val="0"/>
              </a:spcBef>
              <a:spcAft>
                <a:spcPts val="0"/>
              </a:spcAft>
              <a:buSzPts val="1800"/>
              <a:buChar char="●"/>
            </a:pPr>
            <a:r>
              <a:rPr lang="id"/>
              <a:t>Kita akan cek, jika tidak ada cookie user, kita akan lakukan redirect ke halaman login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